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89" r:id="rId12"/>
    <p:sldId id="288" r:id="rId13"/>
    <p:sldId id="294" r:id="rId14"/>
    <p:sldId id="295" r:id="rId15"/>
    <p:sldId id="278" r:id="rId16"/>
    <p:sldId id="279" r:id="rId17"/>
    <p:sldId id="29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74D8"/>
    <a:srgbClr val="FF7171"/>
    <a:srgbClr val="615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3" autoAdjust="0"/>
    <p:restoredTop sz="96400" autoAdjust="0"/>
  </p:normalViewPr>
  <p:slideViewPr>
    <p:cSldViewPr snapToGrid="0">
      <p:cViewPr varScale="1">
        <p:scale>
          <a:sx n="155" d="100"/>
          <a:sy n="155" d="100"/>
        </p:scale>
        <p:origin x="84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02600-A406-4230-B2D7-435EDCDF25CF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2C8E6-32BA-4645-BE3F-65A1F066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47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C8E6-32BA-4645-BE3F-65A1F0665BB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69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1EEF9-83F5-46AC-BD06-5FE4654C60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9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1EEF9-83F5-46AC-BD06-5FE4654C602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798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1EEF9-83F5-46AC-BD06-5FE4654C602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767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Target: 50% gain in coding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1EEF9-83F5-46AC-BD06-5FE4654C602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1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40971"/>
              </p:ext>
            </p:extLst>
          </p:nvPr>
        </p:nvGraphicFramePr>
        <p:xfrm>
          <a:off x="1152939" y="2667001"/>
          <a:ext cx="10277061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4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noProof="0">
                          <a:solidFill>
                            <a:schemeClr val="tx1"/>
                          </a:solidFill>
                          <a:effectLst/>
                        </a:rPr>
                        <a:t>Source:</a:t>
                      </a:r>
                      <a:endParaRPr lang="en-GB" sz="2400" noProof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u="non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noProof="0">
                          <a:solidFill>
                            <a:schemeClr val="tx1"/>
                          </a:solidFill>
                          <a:effectLst/>
                        </a:rPr>
                        <a:t>Title:</a:t>
                      </a:r>
                      <a:endParaRPr lang="en-GB" sz="2400" noProof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u="non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 of MPEG Standardisation Roadmap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75">
                <a:tc>
                  <a:txBody>
                    <a:bodyPr/>
                    <a:lstStyle/>
                    <a:p>
                      <a:pPr marL="0" marR="0" algn="l" defTabSz="914363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363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Approved, Public</a:t>
                      </a:r>
                      <a:endParaRPr lang="en-GB" sz="2400" b="1" kern="1200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981200" y="490314"/>
            <a:ext cx="9558130" cy="180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ct val="0"/>
              </a:spcAft>
            </a:pPr>
            <a:r>
              <a:rPr lang="en-GB" altLang="zh-CN" sz="14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INTERNATIONAL ORGANISATION FOR STANDARDISATION</a:t>
            </a:r>
            <a:endParaRPr lang="en-GB" altLang="zh-CN" sz="600" spc="0" dirty="0">
              <a:latin typeface="Arial" panose="020B0604020202020204" pitchFamily="34" charset="0"/>
              <a:cs typeface="Arial" pitchFamily="34" charset="0"/>
            </a:endParaRPr>
          </a:p>
          <a:p>
            <a:pPr defTabSz="914400" eaLnBrk="0" fontAlgn="base" hangingPunct="0">
              <a:spcAft>
                <a:spcPct val="0"/>
              </a:spcAft>
            </a:pPr>
            <a:r>
              <a:rPr lang="en-GB" altLang="zh-CN" sz="14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ORGANISATION INTERNATIONALE DE NORMALISATION</a:t>
            </a:r>
            <a:endParaRPr lang="en-GB" altLang="zh-CN" sz="600" spc="0" dirty="0">
              <a:latin typeface="Arial" panose="020B0604020202020204" pitchFamily="34" charset="0"/>
              <a:cs typeface="Arial" pitchFamily="34" charset="0"/>
            </a:endParaRPr>
          </a:p>
          <a:p>
            <a:pPr defTabSz="914400" eaLnBrk="0" fontAlgn="base" hangingPunct="0">
              <a:spcAft>
                <a:spcPct val="0"/>
              </a:spcAft>
            </a:pPr>
            <a:r>
              <a:rPr lang="en-GB" altLang="zh-CN" sz="14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ISO/IEC JTC 1/SC 29/WG 11</a:t>
            </a:r>
            <a:endParaRPr lang="en-GB" altLang="zh-CN" sz="600" spc="0" dirty="0">
              <a:latin typeface="Arial" panose="020B0604020202020204" pitchFamily="34" charset="0"/>
              <a:cs typeface="Arial" pitchFamily="34" charset="0"/>
            </a:endParaRPr>
          </a:p>
          <a:p>
            <a:pPr defTabSz="914400" eaLnBrk="0" fontAlgn="base" hangingPunct="0">
              <a:spcAft>
                <a:spcPct val="0"/>
              </a:spcAft>
            </a:pPr>
            <a:r>
              <a:rPr lang="en-GB" altLang="zh-CN" sz="14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CODING OF MOVING PICTURES AND AUDIO</a:t>
            </a:r>
            <a:br>
              <a:rPr lang="en-GB" altLang="zh-CN" sz="14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</a:br>
            <a:br>
              <a:rPr lang="en-GB" altLang="zh-CN" sz="14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</a:br>
            <a:endParaRPr lang="en-GB" altLang="zh-CN" sz="600" spc="0" dirty="0">
              <a:latin typeface="Arial" panose="020B0604020202020204" pitchFamily="34" charset="0"/>
              <a:cs typeface="Arial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GB" altLang="zh-CN" sz="14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ISO/IEC JTC 1/SC 29/WG 11 </a:t>
            </a:r>
            <a:r>
              <a:rPr lang="en-GB" altLang="zh-CN" sz="32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N18356</a:t>
            </a:r>
            <a:endParaRPr lang="en-GB" altLang="zh-CN" sz="1400" b="1" spc="0" dirty="0">
              <a:solidFill>
                <a:srgbClr val="FF0000"/>
              </a:solidFill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algn="r" defTabSz="914400" eaLnBrk="0" fontAlgn="base" hangingPunct="0">
              <a:spcAft>
                <a:spcPct val="0"/>
              </a:spcAft>
            </a:pPr>
            <a:r>
              <a:rPr lang="en-GB" altLang="zh-CN" sz="1400" b="1" spc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Geneva, CH – March 2019</a:t>
            </a:r>
            <a:endParaRPr lang="en-GB" altLang="zh-CN" sz="600" spc="0" dirty="0"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214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Significant Developments Shape MPEG’s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315817"/>
            <a:ext cx="10233800" cy="3861146"/>
          </a:xfrm>
        </p:spPr>
        <p:txBody>
          <a:bodyPr/>
          <a:lstStyle/>
          <a:p>
            <a:r>
              <a:rPr lang="en-GB" dirty="0"/>
              <a:t>The relentless increase of IP-distributed and Mobile media</a:t>
            </a:r>
          </a:p>
          <a:p>
            <a:r>
              <a:rPr lang="en-GB" dirty="0"/>
              <a:t>Higher quality</a:t>
            </a:r>
          </a:p>
          <a:p>
            <a:r>
              <a:rPr lang="en-GB" dirty="0"/>
              <a:t>More immersion (UHD, VR, AR)</a:t>
            </a:r>
          </a:p>
          <a:p>
            <a:r>
              <a:rPr lang="en-GB" dirty="0"/>
              <a:t>The Internet of Media Things &amp; Wearables</a:t>
            </a:r>
          </a:p>
          <a:p>
            <a:r>
              <a:rPr lang="en-GB" dirty="0"/>
              <a:t>Cloud-based media processing, storage and delivery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9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0CA7F6-6B47-4BFB-9D70-0EAEFE1ABE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5-Year Planning</a:t>
            </a:r>
            <a:endParaRPr lang="en-NL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01B485D-F4C1-45CA-8BEC-5829D4966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52459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>
            <a:cxnSpLocks/>
          </p:cNvCxnSpPr>
          <p:nvPr/>
        </p:nvCxnSpPr>
        <p:spPr>
          <a:xfrm flipH="1">
            <a:off x="5291432" y="775903"/>
            <a:ext cx="24404" cy="551579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4535B9D-384A-4024-9649-0E72A0075DA7}"/>
              </a:ext>
            </a:extLst>
          </p:cNvPr>
          <p:cNvCxnSpPr/>
          <p:nvPr/>
        </p:nvCxnSpPr>
        <p:spPr>
          <a:xfrm flipH="1">
            <a:off x="3938172" y="775903"/>
            <a:ext cx="25145" cy="5683398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>
            <a:off x="6608082" y="775903"/>
            <a:ext cx="1" cy="5616587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00663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605FE33-0FB3-4B97-B62A-478662321AEC}"/>
              </a:ext>
            </a:extLst>
          </p:cNvPr>
          <p:cNvSpPr txBox="1"/>
          <p:nvPr/>
        </p:nvSpPr>
        <p:spPr>
          <a:xfrm>
            <a:off x="5084850" y="3426055"/>
            <a:ext cx="3652484" cy="360000"/>
          </a:xfrm>
          <a:prstGeom prst="rightArrow">
            <a:avLst>
              <a:gd name="adj1" fmla="val 59315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z="1200" dirty="0"/>
              <a:t>Video with 6 </a:t>
            </a:r>
            <a:r>
              <a:rPr lang="en-US" sz="1200" dirty="0" err="1"/>
              <a:t>DoF</a:t>
            </a:r>
            <a:endParaRPr lang="en-US" sz="120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6BF1ED6-2B60-4F7E-A1DE-E517F75760B4}"/>
              </a:ext>
            </a:extLst>
          </p:cNvPr>
          <p:cNvCxnSpPr/>
          <p:nvPr/>
        </p:nvCxnSpPr>
        <p:spPr>
          <a:xfrm flipH="1">
            <a:off x="2593286" y="775903"/>
            <a:ext cx="25145" cy="5683398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5732923-E569-477C-BCC3-96665F60509B}"/>
              </a:ext>
            </a:extLst>
          </p:cNvPr>
          <p:cNvSpPr txBox="1"/>
          <p:nvPr/>
        </p:nvSpPr>
        <p:spPr>
          <a:xfrm>
            <a:off x="2651408" y="3978216"/>
            <a:ext cx="2891857" cy="360000"/>
          </a:xfrm>
          <a:prstGeom prst="rightArrow">
            <a:avLst>
              <a:gd name="adj1" fmla="val 60492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Geometry Point Cloud Compression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24556" y="4967739"/>
            <a:ext cx="2970802" cy="360000"/>
          </a:xfrm>
          <a:prstGeom prst="rightArrow">
            <a:avLst>
              <a:gd name="adj1" fmla="val 60230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OMAF v.2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0339" y="320444"/>
            <a:ext cx="1013413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pPr algn="ctr"/>
            <a:r>
              <a:rPr lang="en-US" b="1" dirty="0"/>
              <a:t>Jan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7453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6759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8148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2021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38974" y="6441370"/>
            <a:ext cx="2978532" cy="360000"/>
          </a:xfrm>
          <a:prstGeom prst="rightArrow">
            <a:avLst>
              <a:gd name="adj1" fmla="val 54897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Internet of Media Things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6437" y="1199663"/>
            <a:ext cx="3319923" cy="343005"/>
          </a:xfrm>
          <a:prstGeom prst="rightArrow">
            <a:avLst>
              <a:gd name="adj1" fmla="val 60888"/>
              <a:gd name="adj2" fmla="val 52646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Descriptors for Video Analysis (CDVA)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932" y="2812431"/>
            <a:ext cx="3098053" cy="411756"/>
          </a:xfrm>
          <a:prstGeom prst="rightArrow">
            <a:avLst>
              <a:gd name="adj1" fmla="val 50969"/>
              <a:gd name="adj2" fmla="val 4782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6 </a:t>
            </a:r>
            <a:r>
              <a:rPr lang="en-US" sz="1200" dirty="0" err="1"/>
              <a:t>DoF</a:t>
            </a:r>
            <a:r>
              <a:rPr lang="en-US" sz="1200" dirty="0"/>
              <a:t> Audio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1480" y="3715782"/>
            <a:ext cx="2645538" cy="360000"/>
          </a:xfrm>
          <a:prstGeom prst="rightArrow">
            <a:avLst>
              <a:gd name="adj1" fmla="val 54721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Video Point Cloud Compression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65553" y="2451583"/>
            <a:ext cx="2109538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b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Coding</a:t>
            </a:r>
            <a:endParaRPr lang="en-GB" sz="4400" b="1" dirty="0">
              <a:solidFill>
                <a:srgbClr val="FF71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89683" y="323011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2022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36626" y="4643621"/>
            <a:ext cx="3398909" cy="360000"/>
          </a:xfrm>
          <a:prstGeom prst="rightArrow">
            <a:avLst>
              <a:gd name="adj1" fmla="val 61197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i="1" dirty="0"/>
              <a:t>Immersive Media Scene Description  Interface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0744" y="2485279"/>
            <a:ext cx="4005610" cy="360000"/>
          </a:xfrm>
          <a:prstGeom prst="rightArrow">
            <a:avLst>
              <a:gd name="adj1" fmla="val 58652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Versatile Video Coding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BC0F3E0-DBDC-4BB7-9FA1-13031CFFF366}"/>
              </a:ext>
            </a:extLst>
          </p:cNvPr>
          <p:cNvSpPr txBox="1"/>
          <p:nvPr/>
        </p:nvSpPr>
        <p:spPr>
          <a:xfrm>
            <a:off x="8952929" y="323011"/>
            <a:ext cx="599838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2023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AB51449-480C-403A-A37F-1BEB52E6F322}"/>
              </a:ext>
            </a:extLst>
          </p:cNvPr>
          <p:cNvCxnSpPr/>
          <p:nvPr/>
        </p:nvCxnSpPr>
        <p:spPr>
          <a:xfrm>
            <a:off x="9252848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151579" y="4983647"/>
            <a:ext cx="3564456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</a:t>
            </a:r>
            <a:b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Tools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7DCA0AD-155A-4F1A-87D9-1E515A77915E}"/>
              </a:ext>
            </a:extLst>
          </p:cNvPr>
          <p:cNvSpPr txBox="1"/>
          <p:nvPr/>
        </p:nvSpPr>
        <p:spPr>
          <a:xfrm>
            <a:off x="2156398" y="6101413"/>
            <a:ext cx="2862927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Web Resource Tracks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286122" y="3137184"/>
            <a:ext cx="4136405" cy="360000"/>
          </a:xfrm>
          <a:prstGeom prst="rightArrow">
            <a:avLst>
              <a:gd name="adj1" fmla="val 5717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z="1200" dirty="0"/>
              <a:t>Dense Representation of Light Field Video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94F710-331C-42CD-B5D9-F8E5BE8212B1}"/>
              </a:ext>
            </a:extLst>
          </p:cNvPr>
          <p:cNvSpPr txBox="1"/>
          <p:nvPr/>
        </p:nvSpPr>
        <p:spPr>
          <a:xfrm>
            <a:off x="2686829" y="3391305"/>
            <a:ext cx="3379525" cy="327892"/>
          </a:xfrm>
          <a:prstGeom prst="rightArrow">
            <a:avLst>
              <a:gd name="adj1" fmla="val 65165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3DoF+ Video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C19E6C-1598-4C83-A3E9-D068AE66778F}"/>
              </a:ext>
            </a:extLst>
          </p:cNvPr>
          <p:cNvSpPr txBox="1"/>
          <p:nvPr/>
        </p:nvSpPr>
        <p:spPr>
          <a:xfrm>
            <a:off x="3873175" y="1178024"/>
            <a:ext cx="3738394" cy="380965"/>
          </a:xfrm>
          <a:prstGeom prst="rightArrow">
            <a:avLst>
              <a:gd name="adj1" fmla="val 55129"/>
              <a:gd name="adj2" fmla="val 5215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/>
              <a:t>Neural </a:t>
            </a:r>
            <a:r>
              <a:rPr lang="en-US" dirty="0"/>
              <a:t>Network Compression </a:t>
            </a:r>
            <a:r>
              <a:rPr lang="en-US"/>
              <a:t>for Multimedia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7CF918-F15D-444D-9136-046D3FA32274}"/>
              </a:ext>
            </a:extLst>
          </p:cNvPr>
          <p:cNvSpPr txBox="1"/>
          <p:nvPr/>
        </p:nvSpPr>
        <p:spPr>
          <a:xfrm>
            <a:off x="3528240" y="1818593"/>
            <a:ext cx="2224147" cy="348167"/>
          </a:xfrm>
          <a:prstGeom prst="rightArrow">
            <a:avLst>
              <a:gd name="adj1" fmla="val 55318"/>
              <a:gd name="adj2" fmla="val 6000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Essential Video Coding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4C1E02-F49C-460B-AD3B-AF59AACEBED2}"/>
              </a:ext>
            </a:extLst>
          </p:cNvPr>
          <p:cNvSpPr txBox="1"/>
          <p:nvPr/>
        </p:nvSpPr>
        <p:spPr>
          <a:xfrm>
            <a:off x="2790605" y="2126479"/>
            <a:ext cx="3267169" cy="360000"/>
          </a:xfrm>
          <a:prstGeom prst="rightArrow">
            <a:avLst>
              <a:gd name="adj1" fmla="val 57904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Low Complexity Enhancement Video Coding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1963D3-E007-4D6A-8FB7-3ACD0A7D91FC}"/>
              </a:ext>
            </a:extLst>
          </p:cNvPr>
          <p:cNvSpPr txBox="1"/>
          <p:nvPr/>
        </p:nvSpPr>
        <p:spPr>
          <a:xfrm>
            <a:off x="3120300" y="4332504"/>
            <a:ext cx="2421979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PCC Systems Support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744" y="5529131"/>
            <a:ext cx="2629730" cy="360000"/>
          </a:xfrm>
          <a:prstGeom prst="rightArrow">
            <a:avLst>
              <a:gd name="adj1" fmla="val 58960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Media Orchestration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69040" y="5307696"/>
            <a:ext cx="3197652" cy="354607"/>
          </a:xfrm>
          <a:prstGeom prst="rightArrow">
            <a:avLst>
              <a:gd name="adj1" fmla="val 6118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Network-Based Media Processing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61FFD1-8AF1-4C3B-AB61-BA8DBBBA2115}"/>
              </a:ext>
            </a:extLst>
          </p:cNvPr>
          <p:cNvSpPr txBox="1"/>
          <p:nvPr/>
        </p:nvSpPr>
        <p:spPr>
          <a:xfrm>
            <a:off x="7974986" y="640030"/>
            <a:ext cx="3564456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</a:t>
            </a:r>
            <a:b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endParaRPr lang="en-GB" sz="6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4C4850-CD38-4345-B697-6837287078FD}"/>
              </a:ext>
            </a:extLst>
          </p:cNvPr>
          <p:cNvSpPr txBox="1"/>
          <p:nvPr/>
        </p:nvSpPr>
        <p:spPr>
          <a:xfrm>
            <a:off x="3636759" y="836452"/>
            <a:ext cx="3437127" cy="360000"/>
          </a:xfrm>
          <a:prstGeom prst="rightArrow">
            <a:avLst>
              <a:gd name="adj1" fmla="val 57233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6274D8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Genome Compression Extensions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4883" y="840386"/>
            <a:ext cx="3673920" cy="360000"/>
          </a:xfrm>
          <a:prstGeom prst="rightArrow">
            <a:avLst>
              <a:gd name="adj1" fmla="val 57233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6274D8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Genome Compression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FB8998D-A96F-462E-99C3-05C6D5A1B856}"/>
              </a:ext>
            </a:extLst>
          </p:cNvPr>
          <p:cNvSpPr txBox="1"/>
          <p:nvPr/>
        </p:nvSpPr>
        <p:spPr>
          <a:xfrm>
            <a:off x="5466692" y="3820482"/>
            <a:ext cx="2645538" cy="386307"/>
          </a:xfrm>
          <a:prstGeom prst="rightArrow">
            <a:avLst>
              <a:gd name="adj1" fmla="val 54721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Point Cloud Compression v.2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52BF3B-8DE4-4582-81D7-C71CB6CE9126}"/>
              </a:ext>
            </a:extLst>
          </p:cNvPr>
          <p:cNvSpPr txBox="1"/>
          <p:nvPr/>
        </p:nvSpPr>
        <p:spPr>
          <a:xfrm>
            <a:off x="3168739" y="5643740"/>
            <a:ext cx="1825267" cy="360000"/>
          </a:xfrm>
          <a:prstGeom prst="rightArrow">
            <a:avLst>
              <a:gd name="adj1" fmla="val 5461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CMAF v.2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6197E7D-10DC-4AE2-9EAD-0176D05FAD41}"/>
              </a:ext>
            </a:extLst>
          </p:cNvPr>
          <p:cNvSpPr txBox="1"/>
          <p:nvPr/>
        </p:nvSpPr>
        <p:spPr>
          <a:xfrm>
            <a:off x="968265" y="5832282"/>
            <a:ext cx="2800600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Multi-Image Application Format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2D9A760-730C-4070-B5DD-5B33307EF832}"/>
              </a:ext>
            </a:extLst>
          </p:cNvPr>
          <p:cNvSpPr txBox="1"/>
          <p:nvPr/>
        </p:nvSpPr>
        <p:spPr>
          <a:xfrm>
            <a:off x="10176419" y="323011"/>
            <a:ext cx="1004115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Jan 2024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45BB78E-7680-4F43-B595-20FF6BE7D367}"/>
              </a:ext>
            </a:extLst>
          </p:cNvPr>
          <p:cNvCxnSpPr/>
          <p:nvPr/>
        </p:nvCxnSpPr>
        <p:spPr>
          <a:xfrm>
            <a:off x="10690839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6BA9591-CE6C-4A66-A1EA-06E8D0098681}"/>
              </a:ext>
            </a:extLst>
          </p:cNvPr>
          <p:cNvSpPr txBox="1"/>
          <p:nvPr/>
        </p:nvSpPr>
        <p:spPr>
          <a:xfrm>
            <a:off x="2946867" y="1460697"/>
            <a:ext cx="2805520" cy="348167"/>
          </a:xfrm>
          <a:prstGeom prst="rightArrow">
            <a:avLst>
              <a:gd name="adj1" fmla="val 55318"/>
              <a:gd name="adj2" fmla="val 6000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Color Support in Open Font Format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CA79DC9-238D-42B0-B026-7C88954F62BC}"/>
              </a:ext>
            </a:extLst>
          </p:cNvPr>
          <p:cNvSpPr txBox="1"/>
          <p:nvPr/>
        </p:nvSpPr>
        <p:spPr>
          <a:xfrm>
            <a:off x="4160549" y="5861815"/>
            <a:ext cx="1825267" cy="360000"/>
          </a:xfrm>
          <a:prstGeom prst="rightArrow">
            <a:avLst>
              <a:gd name="adj1" fmla="val 5461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Partial File Format</a:t>
            </a:r>
          </a:p>
        </p:txBody>
      </p:sp>
    </p:spTree>
    <p:extLst>
      <p:ext uri="{BB962C8B-B14F-4D97-AF65-F5344CB8AC3E}">
        <p14:creationId xmlns:p14="http://schemas.microsoft.com/office/powerpoint/2010/main" val="298779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0" grpId="0" animBg="1"/>
      <p:bldP spid="46" grpId="0" animBg="1"/>
      <p:bldP spid="25" grpId="0" animBg="1"/>
      <p:bldP spid="21" grpId="0" animBg="1"/>
      <p:bldP spid="30" grpId="0" animBg="1"/>
      <p:bldP spid="22" grpId="0" animBg="1"/>
      <p:bldP spid="107" grpId="0"/>
      <p:bldP spid="49" grpId="0" animBg="1"/>
      <p:bldP spid="24" grpId="0" animBg="1"/>
      <p:bldP spid="117" grpId="0"/>
      <p:bldP spid="43" grpId="0" animBg="1"/>
      <p:bldP spid="109" grpId="0" animBg="1"/>
      <p:bldP spid="37" grpId="0" animBg="1"/>
      <p:bldP spid="47" grpId="0" animBg="1"/>
      <p:bldP spid="56" grpId="0" animBg="1"/>
      <p:bldP spid="57" grpId="0" animBg="1"/>
      <p:bldP spid="60" grpId="0" animBg="1"/>
      <p:bldP spid="26" grpId="0" animBg="1"/>
      <p:bldP spid="48" grpId="0" animBg="1"/>
      <p:bldP spid="44" grpId="0"/>
      <p:bldP spid="36" grpId="0" animBg="1"/>
      <p:bldP spid="45" grpId="0" animBg="1"/>
      <p:bldP spid="58" grpId="0" animBg="1"/>
      <p:bldP spid="63" grpId="0" animBg="1"/>
      <p:bldP spid="59" grpId="0" animBg="1"/>
      <p:bldP spid="62" grpId="0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>
            <a:cxnSpLocks/>
          </p:cNvCxnSpPr>
          <p:nvPr/>
        </p:nvCxnSpPr>
        <p:spPr>
          <a:xfrm flipH="1">
            <a:off x="5291432" y="775903"/>
            <a:ext cx="24404" cy="551579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4535B9D-384A-4024-9649-0E72A0075DA7}"/>
              </a:ext>
            </a:extLst>
          </p:cNvPr>
          <p:cNvCxnSpPr/>
          <p:nvPr/>
        </p:nvCxnSpPr>
        <p:spPr>
          <a:xfrm flipH="1">
            <a:off x="3938172" y="775903"/>
            <a:ext cx="25145" cy="5683398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>
            <a:off x="6608082" y="775903"/>
            <a:ext cx="1" cy="5616587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00663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605FE33-0FB3-4B97-B62A-478662321AEC}"/>
              </a:ext>
            </a:extLst>
          </p:cNvPr>
          <p:cNvSpPr txBox="1"/>
          <p:nvPr/>
        </p:nvSpPr>
        <p:spPr>
          <a:xfrm>
            <a:off x="5084850" y="3426055"/>
            <a:ext cx="3652484" cy="360000"/>
          </a:xfrm>
          <a:prstGeom prst="rightArrow">
            <a:avLst>
              <a:gd name="adj1" fmla="val 59315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z="1200" dirty="0"/>
              <a:t>Video with 6 </a:t>
            </a:r>
            <a:r>
              <a:rPr lang="en-US" sz="1200" dirty="0" err="1"/>
              <a:t>DoF</a:t>
            </a:r>
            <a:endParaRPr lang="en-US" sz="120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6BF1ED6-2B60-4F7E-A1DE-E517F75760B4}"/>
              </a:ext>
            </a:extLst>
          </p:cNvPr>
          <p:cNvCxnSpPr/>
          <p:nvPr/>
        </p:nvCxnSpPr>
        <p:spPr>
          <a:xfrm flipH="1">
            <a:off x="2593286" y="775903"/>
            <a:ext cx="25145" cy="5683398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5732923-E569-477C-BCC3-96665F60509B}"/>
              </a:ext>
            </a:extLst>
          </p:cNvPr>
          <p:cNvSpPr txBox="1"/>
          <p:nvPr/>
        </p:nvSpPr>
        <p:spPr>
          <a:xfrm>
            <a:off x="2651408" y="3978216"/>
            <a:ext cx="2891857" cy="360000"/>
          </a:xfrm>
          <a:prstGeom prst="rightArrow">
            <a:avLst>
              <a:gd name="adj1" fmla="val 60492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Geometry Point Cloud Compression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24556" y="4967739"/>
            <a:ext cx="2970802" cy="360000"/>
          </a:xfrm>
          <a:prstGeom prst="rightArrow">
            <a:avLst>
              <a:gd name="adj1" fmla="val 60230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OMAF v.2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0339" y="320444"/>
            <a:ext cx="1013413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pPr algn="ctr"/>
            <a:r>
              <a:rPr lang="en-US" b="1" dirty="0"/>
              <a:t>Jan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7453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6759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8148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2021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38974" y="6441370"/>
            <a:ext cx="2978532" cy="360000"/>
          </a:xfrm>
          <a:prstGeom prst="rightArrow">
            <a:avLst>
              <a:gd name="adj1" fmla="val 54897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Internet of Media Things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6437" y="1199663"/>
            <a:ext cx="3319923" cy="343005"/>
          </a:xfrm>
          <a:prstGeom prst="rightArrow">
            <a:avLst>
              <a:gd name="adj1" fmla="val 60888"/>
              <a:gd name="adj2" fmla="val 52646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Descriptors for Video Analysis (CDVA)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932" y="2812431"/>
            <a:ext cx="3098053" cy="411756"/>
          </a:xfrm>
          <a:prstGeom prst="rightArrow">
            <a:avLst>
              <a:gd name="adj1" fmla="val 50969"/>
              <a:gd name="adj2" fmla="val 4782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6 </a:t>
            </a:r>
            <a:r>
              <a:rPr lang="en-US" sz="1200" dirty="0" err="1"/>
              <a:t>DoF</a:t>
            </a:r>
            <a:r>
              <a:rPr lang="en-US" sz="1200" dirty="0"/>
              <a:t> Audio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1480" y="3715782"/>
            <a:ext cx="2645538" cy="360000"/>
          </a:xfrm>
          <a:prstGeom prst="rightArrow">
            <a:avLst>
              <a:gd name="adj1" fmla="val 54721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Video Point Cloud Compression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65553" y="2451583"/>
            <a:ext cx="2109538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b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Coding</a:t>
            </a:r>
            <a:endParaRPr lang="en-GB" sz="4400" b="1" dirty="0">
              <a:solidFill>
                <a:srgbClr val="FF71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89683" y="323011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2022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36626" y="4643621"/>
            <a:ext cx="3398909" cy="360000"/>
          </a:xfrm>
          <a:prstGeom prst="rightArrow">
            <a:avLst>
              <a:gd name="adj1" fmla="val 61197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i="1" dirty="0"/>
              <a:t>Immersive Media Scene Description  Interface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0744" y="2485279"/>
            <a:ext cx="4005610" cy="360000"/>
          </a:xfrm>
          <a:prstGeom prst="rightArrow">
            <a:avLst>
              <a:gd name="adj1" fmla="val 58652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Versatile Video Coding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BC0F3E0-DBDC-4BB7-9FA1-13031CFFF366}"/>
              </a:ext>
            </a:extLst>
          </p:cNvPr>
          <p:cNvSpPr txBox="1"/>
          <p:nvPr/>
        </p:nvSpPr>
        <p:spPr>
          <a:xfrm>
            <a:off x="8952929" y="323011"/>
            <a:ext cx="599838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2023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AB51449-480C-403A-A37F-1BEB52E6F322}"/>
              </a:ext>
            </a:extLst>
          </p:cNvPr>
          <p:cNvCxnSpPr/>
          <p:nvPr/>
        </p:nvCxnSpPr>
        <p:spPr>
          <a:xfrm>
            <a:off x="9252848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151579" y="4983647"/>
            <a:ext cx="3564456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</a:t>
            </a:r>
            <a:b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Tools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7DCA0AD-155A-4F1A-87D9-1E515A77915E}"/>
              </a:ext>
            </a:extLst>
          </p:cNvPr>
          <p:cNvSpPr txBox="1"/>
          <p:nvPr/>
        </p:nvSpPr>
        <p:spPr>
          <a:xfrm>
            <a:off x="2156398" y="6101413"/>
            <a:ext cx="2862927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Web Resource Tracks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286122" y="3137184"/>
            <a:ext cx="4136405" cy="360000"/>
          </a:xfrm>
          <a:prstGeom prst="rightArrow">
            <a:avLst>
              <a:gd name="adj1" fmla="val 5717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z="1200" dirty="0"/>
              <a:t>Dense Representation of Light Field Video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94F710-331C-42CD-B5D9-F8E5BE8212B1}"/>
              </a:ext>
            </a:extLst>
          </p:cNvPr>
          <p:cNvSpPr txBox="1"/>
          <p:nvPr/>
        </p:nvSpPr>
        <p:spPr>
          <a:xfrm>
            <a:off x="2686829" y="3391305"/>
            <a:ext cx="3379525" cy="327892"/>
          </a:xfrm>
          <a:prstGeom prst="rightArrow">
            <a:avLst>
              <a:gd name="adj1" fmla="val 65165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3DoF+ Video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C19E6C-1598-4C83-A3E9-D068AE66778F}"/>
              </a:ext>
            </a:extLst>
          </p:cNvPr>
          <p:cNvSpPr txBox="1"/>
          <p:nvPr/>
        </p:nvSpPr>
        <p:spPr>
          <a:xfrm>
            <a:off x="3873175" y="1178024"/>
            <a:ext cx="3738394" cy="380965"/>
          </a:xfrm>
          <a:prstGeom prst="rightArrow">
            <a:avLst>
              <a:gd name="adj1" fmla="val 55129"/>
              <a:gd name="adj2" fmla="val 5215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/>
              <a:t>Neural </a:t>
            </a:r>
            <a:r>
              <a:rPr lang="en-US" dirty="0"/>
              <a:t>Network Compression </a:t>
            </a:r>
            <a:r>
              <a:rPr lang="en-US"/>
              <a:t>for Multimedia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7CF918-F15D-444D-9136-046D3FA32274}"/>
              </a:ext>
            </a:extLst>
          </p:cNvPr>
          <p:cNvSpPr txBox="1"/>
          <p:nvPr/>
        </p:nvSpPr>
        <p:spPr>
          <a:xfrm>
            <a:off x="3528240" y="1818593"/>
            <a:ext cx="2224147" cy="348167"/>
          </a:xfrm>
          <a:prstGeom prst="rightArrow">
            <a:avLst>
              <a:gd name="adj1" fmla="val 55318"/>
              <a:gd name="adj2" fmla="val 6000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Essential Video Coding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4C1E02-F49C-460B-AD3B-AF59AACEBED2}"/>
              </a:ext>
            </a:extLst>
          </p:cNvPr>
          <p:cNvSpPr txBox="1"/>
          <p:nvPr/>
        </p:nvSpPr>
        <p:spPr>
          <a:xfrm>
            <a:off x="2790605" y="2126479"/>
            <a:ext cx="3267169" cy="360000"/>
          </a:xfrm>
          <a:prstGeom prst="rightArrow">
            <a:avLst>
              <a:gd name="adj1" fmla="val 57904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Low Complexity Enhancement Video Coding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1963D3-E007-4D6A-8FB7-3ACD0A7D91FC}"/>
              </a:ext>
            </a:extLst>
          </p:cNvPr>
          <p:cNvSpPr txBox="1"/>
          <p:nvPr/>
        </p:nvSpPr>
        <p:spPr>
          <a:xfrm>
            <a:off x="3120300" y="4332504"/>
            <a:ext cx="2421979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PCC Systems Support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744" y="5529131"/>
            <a:ext cx="2629730" cy="360000"/>
          </a:xfrm>
          <a:prstGeom prst="rightArrow">
            <a:avLst>
              <a:gd name="adj1" fmla="val 58960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Media Orchestration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69040" y="5307696"/>
            <a:ext cx="3197652" cy="354607"/>
          </a:xfrm>
          <a:prstGeom prst="rightArrow">
            <a:avLst>
              <a:gd name="adj1" fmla="val 6118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Network-Based Media Processing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61FFD1-8AF1-4C3B-AB61-BA8DBBBA2115}"/>
              </a:ext>
            </a:extLst>
          </p:cNvPr>
          <p:cNvSpPr txBox="1"/>
          <p:nvPr/>
        </p:nvSpPr>
        <p:spPr>
          <a:xfrm>
            <a:off x="7974986" y="640030"/>
            <a:ext cx="3564456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</a:t>
            </a:r>
            <a:b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endParaRPr lang="en-GB" sz="6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4C4850-CD38-4345-B697-6837287078FD}"/>
              </a:ext>
            </a:extLst>
          </p:cNvPr>
          <p:cNvSpPr txBox="1"/>
          <p:nvPr/>
        </p:nvSpPr>
        <p:spPr>
          <a:xfrm>
            <a:off x="3636759" y="836452"/>
            <a:ext cx="3437127" cy="360000"/>
          </a:xfrm>
          <a:prstGeom prst="rightArrow">
            <a:avLst>
              <a:gd name="adj1" fmla="val 57233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6274D8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Genome Compression Extensions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4883" y="840386"/>
            <a:ext cx="3673920" cy="360000"/>
          </a:xfrm>
          <a:prstGeom prst="rightArrow">
            <a:avLst>
              <a:gd name="adj1" fmla="val 57233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6274D8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Genome Compression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FB8998D-A96F-462E-99C3-05C6D5A1B856}"/>
              </a:ext>
            </a:extLst>
          </p:cNvPr>
          <p:cNvSpPr txBox="1"/>
          <p:nvPr/>
        </p:nvSpPr>
        <p:spPr>
          <a:xfrm>
            <a:off x="5466692" y="3820482"/>
            <a:ext cx="2645538" cy="386307"/>
          </a:xfrm>
          <a:prstGeom prst="rightArrow">
            <a:avLst>
              <a:gd name="adj1" fmla="val 54721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Point Cloud Compression v.2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52BF3B-8DE4-4582-81D7-C71CB6CE9126}"/>
              </a:ext>
            </a:extLst>
          </p:cNvPr>
          <p:cNvSpPr txBox="1"/>
          <p:nvPr/>
        </p:nvSpPr>
        <p:spPr>
          <a:xfrm>
            <a:off x="3168739" y="5643740"/>
            <a:ext cx="1825267" cy="360000"/>
          </a:xfrm>
          <a:prstGeom prst="rightArrow">
            <a:avLst>
              <a:gd name="adj1" fmla="val 5461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CMAF v.2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6197E7D-10DC-4AE2-9EAD-0176D05FAD41}"/>
              </a:ext>
            </a:extLst>
          </p:cNvPr>
          <p:cNvSpPr txBox="1"/>
          <p:nvPr/>
        </p:nvSpPr>
        <p:spPr>
          <a:xfrm>
            <a:off x="968265" y="5832282"/>
            <a:ext cx="2800600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Multi-Image Application Format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2D9A760-730C-4070-B5DD-5B33307EF832}"/>
              </a:ext>
            </a:extLst>
          </p:cNvPr>
          <p:cNvSpPr txBox="1"/>
          <p:nvPr/>
        </p:nvSpPr>
        <p:spPr>
          <a:xfrm>
            <a:off x="10176419" y="323011"/>
            <a:ext cx="1004115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Jan 2024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45BB78E-7680-4F43-B595-20FF6BE7D367}"/>
              </a:ext>
            </a:extLst>
          </p:cNvPr>
          <p:cNvCxnSpPr/>
          <p:nvPr/>
        </p:nvCxnSpPr>
        <p:spPr>
          <a:xfrm>
            <a:off x="10690839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6BA9591-CE6C-4A66-A1EA-06E8D0098681}"/>
              </a:ext>
            </a:extLst>
          </p:cNvPr>
          <p:cNvSpPr txBox="1"/>
          <p:nvPr/>
        </p:nvSpPr>
        <p:spPr>
          <a:xfrm>
            <a:off x="2946867" y="1460697"/>
            <a:ext cx="2805520" cy="348167"/>
          </a:xfrm>
          <a:prstGeom prst="rightArrow">
            <a:avLst>
              <a:gd name="adj1" fmla="val 55318"/>
              <a:gd name="adj2" fmla="val 6000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Color Support in Open Font Format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CA79DC9-238D-42B0-B026-7C88954F62BC}"/>
              </a:ext>
            </a:extLst>
          </p:cNvPr>
          <p:cNvSpPr txBox="1"/>
          <p:nvPr/>
        </p:nvSpPr>
        <p:spPr>
          <a:xfrm>
            <a:off x="4160549" y="5861815"/>
            <a:ext cx="1825267" cy="360000"/>
          </a:xfrm>
          <a:prstGeom prst="rightArrow">
            <a:avLst>
              <a:gd name="adj1" fmla="val 5461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Partial File Format</a:t>
            </a:r>
          </a:p>
        </p:txBody>
      </p:sp>
      <p:sp>
        <p:nvSpPr>
          <p:cNvPr id="66" name="Rectangle: Rounded Corners 1">
            <a:extLst>
              <a:ext uri="{FF2B5EF4-FFF2-40B4-BE49-F238E27FC236}">
                <a16:creationId xmlns:a16="http://schemas.microsoft.com/office/drawing/2014/main" id="{E74ADC02-2FCC-4647-A385-1CC98FCE429F}"/>
              </a:ext>
            </a:extLst>
          </p:cNvPr>
          <p:cNvSpPr/>
          <p:nvPr/>
        </p:nvSpPr>
        <p:spPr>
          <a:xfrm>
            <a:off x="2269040" y="4674802"/>
            <a:ext cx="4592320" cy="646213"/>
          </a:xfrm>
          <a:prstGeom prst="roundRect">
            <a:avLst/>
          </a:prstGeom>
          <a:solidFill>
            <a:schemeClr val="tx1">
              <a:lumMod val="50000"/>
              <a:lumOff val="50000"/>
              <a:alpha val="67000"/>
            </a:schemeClr>
          </a:solidFill>
          <a:ln>
            <a:noFill/>
          </a:ln>
          <a:effectLst>
            <a:outerShdw blurRad="38100" dist="88900" dir="8100000" algn="tl" rotWithShape="0">
              <a:schemeClr val="tx1">
                <a:alpha val="40000"/>
              </a:schemeClr>
            </a:outerShdw>
            <a:softEdge rad="31750"/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VR360 (3 </a:t>
            </a:r>
            <a:r>
              <a:rPr lang="en-GB" sz="2400" b="1" dirty="0" err="1">
                <a:solidFill>
                  <a:schemeClr val="bg1"/>
                </a:solidFill>
              </a:rPr>
              <a:t>DoF</a:t>
            </a:r>
            <a:r>
              <a:rPr lang="en-GB" sz="2400" b="1" dirty="0">
                <a:solidFill>
                  <a:schemeClr val="bg1"/>
                </a:solidFill>
              </a:rPr>
              <a:t>/+)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33DAA4B-29DE-4C9F-9A2B-27D631533E6B}"/>
              </a:ext>
            </a:extLst>
          </p:cNvPr>
          <p:cNvSpPr/>
          <p:nvPr/>
        </p:nvSpPr>
        <p:spPr>
          <a:xfrm>
            <a:off x="2824436" y="2439526"/>
            <a:ext cx="6390358" cy="2474857"/>
          </a:xfrm>
          <a:prstGeom prst="roundRect">
            <a:avLst/>
          </a:prstGeom>
          <a:solidFill>
            <a:schemeClr val="tx1">
              <a:lumMod val="50000"/>
              <a:lumOff val="50000"/>
              <a:alpha val="67000"/>
            </a:schemeClr>
          </a:solidFill>
          <a:ln>
            <a:noFill/>
          </a:ln>
          <a:effectLst>
            <a:outerShdw blurRad="38100" dist="88900" dir="8100000" algn="tl" rotWithShape="0">
              <a:schemeClr val="tx1">
                <a:alpha val="40000"/>
              </a:schemeClr>
            </a:outerShdw>
            <a:softEdge rad="31750"/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Immersive Media </a:t>
            </a:r>
            <a:br>
              <a:rPr lang="en-GB" sz="2400" b="1" dirty="0">
                <a:solidFill>
                  <a:schemeClr val="bg1"/>
                </a:solidFill>
              </a:rPr>
            </a:br>
            <a:r>
              <a:rPr lang="en-GB" sz="2400" b="1" dirty="0">
                <a:solidFill>
                  <a:schemeClr val="bg1"/>
                </a:solidFill>
              </a:rPr>
              <a:t>with 6 Degrees of Freedom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Combining Natural </a:t>
            </a:r>
            <a:br>
              <a:rPr lang="en-GB" sz="2400" b="1" dirty="0">
                <a:solidFill>
                  <a:schemeClr val="bg1"/>
                </a:solidFill>
              </a:rPr>
            </a:br>
            <a:r>
              <a:rPr lang="en-GB" sz="2400" b="1" dirty="0">
                <a:solidFill>
                  <a:schemeClr val="bg1"/>
                </a:solidFill>
              </a:rPr>
              <a:t>and Synthetic content</a:t>
            </a:r>
          </a:p>
        </p:txBody>
      </p:sp>
    </p:spTree>
    <p:extLst>
      <p:ext uri="{BB962C8B-B14F-4D97-AF65-F5344CB8AC3E}">
        <p14:creationId xmlns:p14="http://schemas.microsoft.com/office/powerpoint/2010/main" val="61495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>
            <a:cxnSpLocks/>
          </p:cNvCxnSpPr>
          <p:nvPr/>
        </p:nvCxnSpPr>
        <p:spPr>
          <a:xfrm flipH="1">
            <a:off x="5291432" y="775903"/>
            <a:ext cx="24404" cy="551579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4535B9D-384A-4024-9649-0E72A0075DA7}"/>
              </a:ext>
            </a:extLst>
          </p:cNvPr>
          <p:cNvCxnSpPr/>
          <p:nvPr/>
        </p:nvCxnSpPr>
        <p:spPr>
          <a:xfrm flipH="1">
            <a:off x="3938172" y="775903"/>
            <a:ext cx="25145" cy="5683398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>
            <a:off x="6608082" y="775903"/>
            <a:ext cx="1" cy="5616587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00663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605FE33-0FB3-4B97-B62A-478662321AEC}"/>
              </a:ext>
            </a:extLst>
          </p:cNvPr>
          <p:cNvSpPr txBox="1"/>
          <p:nvPr/>
        </p:nvSpPr>
        <p:spPr>
          <a:xfrm>
            <a:off x="5084850" y="3426055"/>
            <a:ext cx="3652484" cy="360000"/>
          </a:xfrm>
          <a:prstGeom prst="rightArrow">
            <a:avLst>
              <a:gd name="adj1" fmla="val 59315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z="1200" dirty="0"/>
              <a:t>Video with 6 </a:t>
            </a:r>
            <a:r>
              <a:rPr lang="en-US" sz="1200" dirty="0" err="1"/>
              <a:t>DoF</a:t>
            </a:r>
            <a:endParaRPr lang="en-US" sz="120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6BF1ED6-2B60-4F7E-A1DE-E517F75760B4}"/>
              </a:ext>
            </a:extLst>
          </p:cNvPr>
          <p:cNvCxnSpPr/>
          <p:nvPr/>
        </p:nvCxnSpPr>
        <p:spPr>
          <a:xfrm flipH="1">
            <a:off x="2593286" y="775903"/>
            <a:ext cx="25145" cy="5683398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5732923-E569-477C-BCC3-96665F60509B}"/>
              </a:ext>
            </a:extLst>
          </p:cNvPr>
          <p:cNvSpPr txBox="1"/>
          <p:nvPr/>
        </p:nvSpPr>
        <p:spPr>
          <a:xfrm>
            <a:off x="2651408" y="3978216"/>
            <a:ext cx="2891857" cy="360000"/>
          </a:xfrm>
          <a:prstGeom prst="rightArrow">
            <a:avLst>
              <a:gd name="adj1" fmla="val 60492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Geometry Point Cloud Compression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24556" y="4967739"/>
            <a:ext cx="2970802" cy="360000"/>
          </a:xfrm>
          <a:prstGeom prst="rightArrow">
            <a:avLst>
              <a:gd name="adj1" fmla="val 60230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OMAF v.2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0339" y="320444"/>
            <a:ext cx="1013413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pPr algn="ctr"/>
            <a:r>
              <a:rPr lang="en-US" b="1" dirty="0"/>
              <a:t>Jan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7453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6759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8148" y="32044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/>
              <a:t>2021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38974" y="6441370"/>
            <a:ext cx="2978532" cy="360000"/>
          </a:xfrm>
          <a:prstGeom prst="rightArrow">
            <a:avLst>
              <a:gd name="adj1" fmla="val 54897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Internet of Media Things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6437" y="1199663"/>
            <a:ext cx="3319923" cy="343005"/>
          </a:xfrm>
          <a:prstGeom prst="rightArrow">
            <a:avLst>
              <a:gd name="adj1" fmla="val 60888"/>
              <a:gd name="adj2" fmla="val 52646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Descriptors for Video Analysis (CDVA)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932" y="2812431"/>
            <a:ext cx="3098053" cy="411756"/>
          </a:xfrm>
          <a:prstGeom prst="rightArrow">
            <a:avLst>
              <a:gd name="adj1" fmla="val 50969"/>
              <a:gd name="adj2" fmla="val 4782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6 </a:t>
            </a:r>
            <a:r>
              <a:rPr lang="en-US" sz="1200" dirty="0" err="1"/>
              <a:t>DoF</a:t>
            </a:r>
            <a:r>
              <a:rPr lang="en-US" sz="1200" dirty="0"/>
              <a:t> Audio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1480" y="3715782"/>
            <a:ext cx="2645538" cy="360000"/>
          </a:xfrm>
          <a:prstGeom prst="rightArrow">
            <a:avLst>
              <a:gd name="adj1" fmla="val 54721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Video Point Cloud Compression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65553" y="2451583"/>
            <a:ext cx="2109538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b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Coding</a:t>
            </a:r>
            <a:endParaRPr lang="en-GB" sz="4400" b="1" dirty="0">
              <a:solidFill>
                <a:srgbClr val="FF71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89683" y="323011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2022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36626" y="4643621"/>
            <a:ext cx="3398909" cy="360000"/>
          </a:xfrm>
          <a:prstGeom prst="rightArrow">
            <a:avLst>
              <a:gd name="adj1" fmla="val 61197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i="1" dirty="0"/>
              <a:t>Immersive Media Scene Description  Interface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0744" y="2485279"/>
            <a:ext cx="4005610" cy="360000"/>
          </a:xfrm>
          <a:prstGeom prst="rightArrow">
            <a:avLst>
              <a:gd name="adj1" fmla="val 58652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Versatile Video Coding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BC0F3E0-DBDC-4BB7-9FA1-13031CFFF366}"/>
              </a:ext>
            </a:extLst>
          </p:cNvPr>
          <p:cNvSpPr txBox="1"/>
          <p:nvPr/>
        </p:nvSpPr>
        <p:spPr>
          <a:xfrm>
            <a:off x="8952929" y="323011"/>
            <a:ext cx="599838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2023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AB51449-480C-403A-A37F-1BEB52E6F322}"/>
              </a:ext>
            </a:extLst>
          </p:cNvPr>
          <p:cNvCxnSpPr/>
          <p:nvPr/>
        </p:nvCxnSpPr>
        <p:spPr>
          <a:xfrm>
            <a:off x="9252848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151579" y="4983647"/>
            <a:ext cx="3564456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</a:t>
            </a:r>
            <a:b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Tools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7DCA0AD-155A-4F1A-87D9-1E515A77915E}"/>
              </a:ext>
            </a:extLst>
          </p:cNvPr>
          <p:cNvSpPr txBox="1"/>
          <p:nvPr/>
        </p:nvSpPr>
        <p:spPr>
          <a:xfrm>
            <a:off x="2156398" y="6101413"/>
            <a:ext cx="2862927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Web Resource Tracks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286122" y="3137184"/>
            <a:ext cx="4136405" cy="360000"/>
          </a:xfrm>
          <a:prstGeom prst="rightArrow">
            <a:avLst>
              <a:gd name="adj1" fmla="val 5717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z="1200" dirty="0"/>
              <a:t>Dense Representation of Light Field Video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94F710-331C-42CD-B5D9-F8E5BE8212B1}"/>
              </a:ext>
            </a:extLst>
          </p:cNvPr>
          <p:cNvSpPr txBox="1"/>
          <p:nvPr/>
        </p:nvSpPr>
        <p:spPr>
          <a:xfrm>
            <a:off x="2686829" y="3391305"/>
            <a:ext cx="3379525" cy="327892"/>
          </a:xfrm>
          <a:prstGeom prst="rightArrow">
            <a:avLst>
              <a:gd name="adj1" fmla="val 65165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nl-NL"/>
            </a:defPPr>
            <a:lvl1pPr algn="ctr">
              <a:defRPr sz="1400" b="1"/>
            </a:lvl1pPr>
          </a:lstStyle>
          <a:p>
            <a:r>
              <a:rPr lang="en-US" sz="1200" dirty="0"/>
              <a:t>3DoF+ Video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C19E6C-1598-4C83-A3E9-D068AE66778F}"/>
              </a:ext>
            </a:extLst>
          </p:cNvPr>
          <p:cNvSpPr txBox="1"/>
          <p:nvPr/>
        </p:nvSpPr>
        <p:spPr>
          <a:xfrm>
            <a:off x="3873175" y="1178024"/>
            <a:ext cx="3738394" cy="380965"/>
          </a:xfrm>
          <a:prstGeom prst="rightArrow">
            <a:avLst>
              <a:gd name="adj1" fmla="val 55129"/>
              <a:gd name="adj2" fmla="val 5215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/>
              <a:t>Neural </a:t>
            </a:r>
            <a:r>
              <a:rPr lang="en-US" dirty="0"/>
              <a:t>Network Compression </a:t>
            </a:r>
            <a:r>
              <a:rPr lang="en-US"/>
              <a:t>for Multimedia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7CF918-F15D-444D-9136-046D3FA32274}"/>
              </a:ext>
            </a:extLst>
          </p:cNvPr>
          <p:cNvSpPr txBox="1"/>
          <p:nvPr/>
        </p:nvSpPr>
        <p:spPr>
          <a:xfrm>
            <a:off x="3528240" y="1818593"/>
            <a:ext cx="2224147" cy="348167"/>
          </a:xfrm>
          <a:prstGeom prst="rightArrow">
            <a:avLst>
              <a:gd name="adj1" fmla="val 55318"/>
              <a:gd name="adj2" fmla="val 6000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Essential Video Coding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4C1E02-F49C-460B-AD3B-AF59AACEBED2}"/>
              </a:ext>
            </a:extLst>
          </p:cNvPr>
          <p:cNvSpPr txBox="1"/>
          <p:nvPr/>
        </p:nvSpPr>
        <p:spPr>
          <a:xfrm>
            <a:off x="2790605" y="2126479"/>
            <a:ext cx="3267169" cy="360000"/>
          </a:xfrm>
          <a:prstGeom prst="rightArrow">
            <a:avLst>
              <a:gd name="adj1" fmla="val 57904"/>
              <a:gd name="adj2" fmla="val 53919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Low Complexity Enhancement Video Coding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1963D3-E007-4D6A-8FB7-3ACD0A7D91FC}"/>
              </a:ext>
            </a:extLst>
          </p:cNvPr>
          <p:cNvSpPr txBox="1"/>
          <p:nvPr/>
        </p:nvSpPr>
        <p:spPr>
          <a:xfrm>
            <a:off x="3120300" y="4332504"/>
            <a:ext cx="2421979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PCC Systems Support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744" y="5529131"/>
            <a:ext cx="2629730" cy="360000"/>
          </a:xfrm>
          <a:prstGeom prst="rightArrow">
            <a:avLst>
              <a:gd name="adj1" fmla="val 58960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Media Orchestration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69040" y="5307696"/>
            <a:ext cx="3197652" cy="354607"/>
          </a:xfrm>
          <a:prstGeom prst="rightArrow">
            <a:avLst>
              <a:gd name="adj1" fmla="val 6118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Network-Based Media Processing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61FFD1-8AF1-4C3B-AB61-BA8DBBBA2115}"/>
              </a:ext>
            </a:extLst>
          </p:cNvPr>
          <p:cNvSpPr txBox="1"/>
          <p:nvPr/>
        </p:nvSpPr>
        <p:spPr>
          <a:xfrm>
            <a:off x="7974986" y="640030"/>
            <a:ext cx="3564456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</a:t>
            </a:r>
            <a:b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endParaRPr lang="en-GB" sz="6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4C4850-CD38-4345-B697-6837287078FD}"/>
              </a:ext>
            </a:extLst>
          </p:cNvPr>
          <p:cNvSpPr txBox="1"/>
          <p:nvPr/>
        </p:nvSpPr>
        <p:spPr>
          <a:xfrm>
            <a:off x="3636759" y="836452"/>
            <a:ext cx="3437127" cy="360000"/>
          </a:xfrm>
          <a:prstGeom prst="rightArrow">
            <a:avLst>
              <a:gd name="adj1" fmla="val 57233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6274D8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Genome Compression Extensions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4883" y="840386"/>
            <a:ext cx="3673920" cy="360000"/>
          </a:xfrm>
          <a:prstGeom prst="rightArrow">
            <a:avLst>
              <a:gd name="adj1" fmla="val 57233"/>
              <a:gd name="adj2" fmla="val 50000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6274D8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Genome Compression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FB8998D-A96F-462E-99C3-05C6D5A1B856}"/>
              </a:ext>
            </a:extLst>
          </p:cNvPr>
          <p:cNvSpPr txBox="1"/>
          <p:nvPr/>
        </p:nvSpPr>
        <p:spPr>
          <a:xfrm>
            <a:off x="5466692" y="3820482"/>
            <a:ext cx="2645538" cy="386307"/>
          </a:xfrm>
          <a:prstGeom prst="rightArrow">
            <a:avLst>
              <a:gd name="adj1" fmla="val 54721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FF9191"/>
              </a:gs>
            </a:gsLst>
            <a:lin ang="0" scaled="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Point Cloud Compression v.2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52BF3B-8DE4-4582-81D7-C71CB6CE9126}"/>
              </a:ext>
            </a:extLst>
          </p:cNvPr>
          <p:cNvSpPr txBox="1"/>
          <p:nvPr/>
        </p:nvSpPr>
        <p:spPr>
          <a:xfrm>
            <a:off x="3168739" y="5643740"/>
            <a:ext cx="1825267" cy="360000"/>
          </a:xfrm>
          <a:prstGeom prst="rightArrow">
            <a:avLst>
              <a:gd name="adj1" fmla="val 5461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CMAF v.2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6197E7D-10DC-4AE2-9EAD-0176D05FAD41}"/>
              </a:ext>
            </a:extLst>
          </p:cNvPr>
          <p:cNvSpPr txBox="1"/>
          <p:nvPr/>
        </p:nvSpPr>
        <p:spPr>
          <a:xfrm>
            <a:off x="968265" y="5832282"/>
            <a:ext cx="2800600" cy="360000"/>
          </a:xfrm>
          <a:prstGeom prst="rightArrow">
            <a:avLst>
              <a:gd name="adj1" fmla="val 58922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Multi-Image Application Format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2D9A760-730C-4070-B5DD-5B33307EF832}"/>
              </a:ext>
            </a:extLst>
          </p:cNvPr>
          <p:cNvSpPr txBox="1"/>
          <p:nvPr/>
        </p:nvSpPr>
        <p:spPr>
          <a:xfrm>
            <a:off x="10176419" y="323011"/>
            <a:ext cx="1004115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b="1" dirty="0"/>
              <a:t>Jan 2024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45BB78E-7680-4F43-B595-20FF6BE7D367}"/>
              </a:ext>
            </a:extLst>
          </p:cNvPr>
          <p:cNvCxnSpPr/>
          <p:nvPr/>
        </p:nvCxnSpPr>
        <p:spPr>
          <a:xfrm>
            <a:off x="10690839" y="775903"/>
            <a:ext cx="47867" cy="5674629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6BA9591-CE6C-4A66-A1EA-06E8D0098681}"/>
              </a:ext>
            </a:extLst>
          </p:cNvPr>
          <p:cNvSpPr txBox="1"/>
          <p:nvPr/>
        </p:nvSpPr>
        <p:spPr>
          <a:xfrm>
            <a:off x="2946867" y="1460697"/>
            <a:ext cx="2805520" cy="348167"/>
          </a:xfrm>
          <a:prstGeom prst="rightArrow">
            <a:avLst>
              <a:gd name="adj1" fmla="val 55318"/>
              <a:gd name="adj2" fmla="val 60002"/>
            </a:avLst>
          </a:prstGeom>
          <a:gradFill>
            <a:gsLst>
              <a:gs pos="0">
                <a:srgbClr val="615C56">
                  <a:alpha val="0"/>
                </a:srgbClr>
              </a:gs>
              <a:gs pos="100000">
                <a:srgbClr val="D01900"/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/>
              <a:t>Color Support in Open Font Format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CA79DC9-238D-42B0-B026-7C88954F62BC}"/>
              </a:ext>
            </a:extLst>
          </p:cNvPr>
          <p:cNvSpPr txBox="1"/>
          <p:nvPr/>
        </p:nvSpPr>
        <p:spPr>
          <a:xfrm>
            <a:off x="4160549" y="5861815"/>
            <a:ext cx="1825267" cy="360000"/>
          </a:xfrm>
          <a:prstGeom prst="rightArrow">
            <a:avLst>
              <a:gd name="adj1" fmla="val 54618"/>
              <a:gd name="adj2" fmla="val 5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no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US" sz="1200" dirty="0"/>
              <a:t>Partial File Format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84966C86-6B03-46FE-AACE-0BAB81FEE3DB}"/>
              </a:ext>
            </a:extLst>
          </p:cNvPr>
          <p:cNvSpPr/>
          <p:nvPr/>
        </p:nvSpPr>
        <p:spPr>
          <a:xfrm>
            <a:off x="2504838" y="3746272"/>
            <a:ext cx="6053050" cy="1895356"/>
          </a:xfrm>
          <a:prstGeom prst="roundRect">
            <a:avLst/>
          </a:prstGeom>
          <a:solidFill>
            <a:schemeClr val="tx1">
              <a:lumMod val="50000"/>
              <a:lumOff val="50000"/>
              <a:alpha val="67000"/>
            </a:schemeClr>
          </a:solidFill>
          <a:ln>
            <a:noFill/>
          </a:ln>
          <a:effectLst>
            <a:outerShdw blurRad="38100" dist="88900" dir="8100000" algn="tl" rotWithShape="0">
              <a:schemeClr val="tx1">
                <a:alpha val="40000"/>
              </a:schemeClr>
            </a:outerShdw>
            <a:softEdge rad="31750"/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Media Coding &amp; </a:t>
            </a:r>
            <a:br>
              <a:rPr lang="en-GB" sz="4000" b="1" dirty="0">
                <a:solidFill>
                  <a:schemeClr val="bg1"/>
                </a:solidFill>
              </a:rPr>
            </a:br>
            <a:r>
              <a:rPr lang="en-GB" sz="4000" b="1" dirty="0">
                <a:solidFill>
                  <a:schemeClr val="bg1"/>
                </a:solidFill>
              </a:rPr>
              <a:t>Systems for 5G</a:t>
            </a:r>
          </a:p>
        </p:txBody>
      </p:sp>
    </p:spTree>
    <p:extLst>
      <p:ext uri="{BB962C8B-B14F-4D97-AF65-F5344CB8AC3E}">
        <p14:creationId xmlns:p14="http://schemas.microsoft.com/office/powerpoint/2010/main" val="334302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MPEG-I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583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New MPEG project: ISO/IEC 23090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i="1" dirty="0"/>
              <a:t>	</a:t>
            </a:r>
            <a:r>
              <a:rPr lang="en-GB" b="1" i="1" dirty="0">
                <a:solidFill>
                  <a:schemeClr val="accent3"/>
                </a:solidFill>
              </a:rPr>
              <a:t>Coded </a:t>
            </a:r>
            <a:r>
              <a:rPr lang="en-US" b="1" i="1" dirty="0">
                <a:solidFill>
                  <a:schemeClr val="accent3"/>
                </a:solidFill>
              </a:rPr>
              <a:t>Representation of Immersive Media</a:t>
            </a:r>
          </a:p>
          <a:p>
            <a:pPr marL="0" indent="0">
              <a:buNone/>
            </a:pPr>
            <a:r>
              <a:rPr lang="en-US" dirty="0"/>
              <a:t>8 parts:</a:t>
            </a:r>
          </a:p>
          <a:p>
            <a:pPr marL="857234" lvl="1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Architectures for Immersive Media (Technical Report)</a:t>
            </a:r>
            <a:endParaRPr lang="en-US" dirty="0">
              <a:solidFill>
                <a:schemeClr val="accent2"/>
              </a:solidFill>
            </a:endParaRPr>
          </a:p>
          <a:p>
            <a:pPr marL="857234" lvl="1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Omnidirectional Media AF</a:t>
            </a:r>
            <a:endParaRPr lang="en-US" dirty="0">
              <a:solidFill>
                <a:schemeClr val="accent2"/>
              </a:solidFill>
            </a:endParaRPr>
          </a:p>
          <a:p>
            <a:pPr marL="857234" lvl="1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Versatile Video Coding</a:t>
            </a:r>
            <a:endParaRPr lang="en-US" dirty="0">
              <a:solidFill>
                <a:schemeClr val="accent2"/>
              </a:solidFill>
            </a:endParaRPr>
          </a:p>
          <a:p>
            <a:pPr marL="857234" lvl="1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6 Degrees of Freedom Audio (name </a:t>
            </a:r>
            <a:r>
              <a:rPr lang="en-GB" dirty="0" err="1">
                <a:solidFill>
                  <a:schemeClr val="accent2"/>
                </a:solidFill>
              </a:rPr>
              <a:t>t.b.d.</a:t>
            </a:r>
            <a:r>
              <a:rPr lang="en-GB" dirty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  <a:p>
            <a:pPr marL="857234" lvl="1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Video Point Cloud Coding (V-PCC)</a:t>
            </a:r>
          </a:p>
          <a:p>
            <a:pPr marL="857234" lvl="1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Metrics for Immersive Services and Applications</a:t>
            </a:r>
          </a:p>
          <a:p>
            <a:pPr marL="857234" lvl="1" indent="-457200">
              <a:buFont typeface="+mj-lt"/>
              <a:buAutoNum type="arabicPeriod"/>
            </a:pPr>
            <a:r>
              <a:rPr lang="en-GB" dirty="0"/>
              <a:t>Metadata for Immersive Services and Applications</a:t>
            </a:r>
          </a:p>
          <a:p>
            <a:pPr marL="857234" lvl="1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Network-Based Media Processing</a:t>
            </a:r>
          </a:p>
          <a:p>
            <a:pPr marL="857234" lvl="1" indent="-457200">
              <a:buFont typeface="+mj-lt"/>
              <a:buAutoNum type="arabicPeriod"/>
            </a:pPr>
            <a:r>
              <a:rPr lang="en-GB" dirty="0"/>
              <a:t>Geometry Point Cloud Coding (G-PCC)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345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Versatile Video Codec – Timeline (MPEG-I pt. 3)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93768"/>
              </p:ext>
            </p:extLst>
          </p:nvPr>
        </p:nvGraphicFramePr>
        <p:xfrm>
          <a:off x="977461" y="2015151"/>
          <a:ext cx="1027911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6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Collection of test material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Jan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GB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Preliminary CfE</a:t>
                      </a:r>
                      <a:endParaRPr lang="en-US" sz="2800" kern="1200">
                        <a:solidFill>
                          <a:srgbClr val="595959"/>
                        </a:solidFill>
                        <a:latin typeface="+mn-lt"/>
                        <a:ea typeface="MS PGothic" pitchFamily="34" charset="-128"/>
                        <a:cs typeface="MS PGoth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Jan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GB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Final CfE</a:t>
                      </a:r>
                      <a:endParaRPr lang="en-US" sz="2800" kern="1200">
                        <a:solidFill>
                          <a:srgbClr val="595959"/>
                        </a:solidFill>
                        <a:latin typeface="+mn-lt"/>
                        <a:ea typeface="MS PGothic" pitchFamily="34" charset="-128"/>
                        <a:cs typeface="MS PGoth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Apr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GB" sz="2800" kern="120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Assessment of</a:t>
                      </a:r>
                      <a:r>
                        <a:rPr lang="en-GB" sz="2800" kern="1200" baseline="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 </a:t>
                      </a:r>
                      <a:r>
                        <a:rPr lang="en-GB" sz="2800" kern="1200" dirty="0" err="1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CfE</a:t>
                      </a:r>
                      <a:r>
                        <a:rPr lang="en-GB" sz="2800" kern="120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 responses</a:t>
                      </a:r>
                      <a:endParaRPr lang="en-US" sz="2800" kern="1200" dirty="0">
                        <a:solidFill>
                          <a:srgbClr val="595959"/>
                        </a:solidFill>
                        <a:latin typeface="+mn-lt"/>
                        <a:ea typeface="MS PGothic" pitchFamily="34" charset="-128"/>
                        <a:cs typeface="MS PGoth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Jul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GB" sz="2800" kern="120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Preliminary </a:t>
                      </a:r>
                      <a:r>
                        <a:rPr lang="en-GB" sz="2800" kern="1200" dirty="0" err="1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CfP</a:t>
                      </a:r>
                      <a:endParaRPr lang="en-US" sz="2800" kern="1200" dirty="0">
                        <a:solidFill>
                          <a:srgbClr val="595959"/>
                        </a:solidFill>
                        <a:latin typeface="+mn-lt"/>
                        <a:ea typeface="MS PGothic" pitchFamily="34" charset="-128"/>
                        <a:cs typeface="MS PGoth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Jul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GB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Final CfP</a:t>
                      </a:r>
                      <a:endParaRPr lang="en-US" sz="2800" kern="1200">
                        <a:solidFill>
                          <a:srgbClr val="595959"/>
                        </a:solidFill>
                        <a:latin typeface="+mn-lt"/>
                        <a:ea typeface="MS PGothic" pitchFamily="34" charset="-128"/>
                        <a:cs typeface="MS PGoth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Oct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Bitstream submission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Feb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GB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Subjective tests</a:t>
                      </a:r>
                      <a:endParaRPr lang="en-US" sz="2800" kern="1200">
                        <a:solidFill>
                          <a:srgbClr val="595959"/>
                        </a:solidFill>
                        <a:latin typeface="+mn-lt"/>
                        <a:ea typeface="MS PGothic" pitchFamily="34" charset="-128"/>
                        <a:cs typeface="MS PGoth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Apr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GB" sz="2800" kern="120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Delivery of standard</a:t>
                      </a:r>
                      <a:endParaRPr lang="en-US" sz="2800" kern="1200" dirty="0">
                        <a:solidFill>
                          <a:srgbClr val="595959"/>
                        </a:solidFill>
                        <a:latin typeface="+mn-lt"/>
                        <a:ea typeface="MS PGothic" pitchFamily="34" charset="-128"/>
                        <a:cs typeface="MS PGoth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rtl="0" eaLnBrk="1" fontAlgn="base" hangingPunct="1"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buNone/>
                      </a:pPr>
                      <a:r>
                        <a:rPr lang="en-US" sz="2800" kern="1200" dirty="0">
                          <a:solidFill>
                            <a:srgbClr val="595959"/>
                          </a:solidFill>
                          <a:latin typeface="+mn-lt"/>
                          <a:ea typeface="MS PGothic" pitchFamily="34" charset="-128"/>
                          <a:cs typeface="MS PGothic" charset="0"/>
                        </a:rPr>
                        <a:t>Jul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222A7-15DE-4BA4-95FC-080C7E3D8A8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82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DAA6-9747-4A7F-9426-C05333F1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MPEG &amp; 5G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E2FF1-9319-4405-88B3-7488ABC2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Viewport-Adaptive Streaming </a:t>
            </a:r>
          </a:p>
          <a:p>
            <a:pPr lvl="1"/>
            <a:r>
              <a:rPr lang="en-GB" dirty="0"/>
              <a:t>Benefits greatly from fast edge response times</a:t>
            </a:r>
          </a:p>
          <a:p>
            <a:pPr lvl="1"/>
            <a:r>
              <a:rPr lang="en-GB" dirty="0"/>
              <a:t>OMAF v.2</a:t>
            </a:r>
          </a:p>
          <a:p>
            <a:r>
              <a:rPr lang="en-GB" dirty="0"/>
              <a:t>Immersive Media Access and Delivery 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Finer granularity access for huge media data volumes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Partial retrieval of partially visible and audible scenes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Fast network responses for immersive and interactive media </a:t>
            </a:r>
          </a:p>
          <a:p>
            <a:r>
              <a:rPr lang="en-GB" dirty="0">
                <a:sym typeface="Wingdings" panose="05000000000000000000" pitchFamily="2" charset="2"/>
              </a:rPr>
              <a:t>Partial (“split”) or Complete Edge Rendering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Do heavy lifting in network, save on processing in mobile devices</a:t>
            </a:r>
          </a:p>
          <a:p>
            <a:pPr lvl="1"/>
            <a:r>
              <a:rPr lang="en-GB" dirty="0"/>
              <a:t>Allowing very </a:t>
            </a:r>
            <a:r>
              <a:rPr lang="en-GB" dirty="0" err="1"/>
              <a:t>sophistated</a:t>
            </a:r>
            <a:r>
              <a:rPr lang="en-GB" dirty="0"/>
              <a:t> media to be consumed with reasonable device power use</a:t>
            </a:r>
          </a:p>
          <a:p>
            <a:pPr lvl="1"/>
            <a:r>
              <a:rPr lang="en-GB" dirty="0"/>
              <a:t>Mixing immersive feeds for real-time communication</a:t>
            </a:r>
          </a:p>
          <a:p>
            <a:r>
              <a:rPr lang="en-GB" dirty="0"/>
              <a:t>Network-Based Media Processing</a:t>
            </a:r>
          </a:p>
          <a:p>
            <a:pPr lvl="1"/>
            <a:r>
              <a:rPr lang="en-GB" dirty="0"/>
              <a:t>Using the network and the edge to support media processing</a:t>
            </a:r>
          </a:p>
          <a:p>
            <a:pPr lvl="1"/>
            <a:r>
              <a:rPr lang="en-GB" dirty="0"/>
              <a:t>Network-based, last-second media personalization</a:t>
            </a:r>
          </a:p>
        </p:txBody>
      </p:sp>
    </p:spTree>
    <p:extLst>
      <p:ext uri="{BB962C8B-B14F-4D97-AF65-F5344CB8AC3E}">
        <p14:creationId xmlns:p14="http://schemas.microsoft.com/office/powerpoint/2010/main" val="312649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6000" spc="0" dirty="0"/>
              <a:t>MPEG </a:t>
            </a:r>
            <a:r>
              <a:rPr lang="nl-NL" sz="6000" spc="0" dirty="0" err="1"/>
              <a:t>Standardisation</a:t>
            </a:r>
            <a:r>
              <a:rPr lang="nl-NL" sz="6000" spc="0" dirty="0"/>
              <a:t> </a:t>
            </a:r>
            <a:r>
              <a:rPr lang="nl-NL" sz="6000" spc="0" dirty="0" err="1"/>
              <a:t>Roadmap</a:t>
            </a:r>
            <a:br>
              <a:rPr lang="nl-NL" sz="6000" spc="0" dirty="0"/>
            </a:br>
            <a:r>
              <a:rPr lang="nl-NL" sz="2800" spc="0" dirty="0" err="1"/>
              <a:t>July</a:t>
            </a:r>
            <a:r>
              <a:rPr lang="nl-NL" sz="2800" spc="0" dirty="0"/>
              <a:t>  2018</a:t>
            </a:r>
            <a:endParaRPr lang="nl-NL" sz="6000" spc="0" dirty="0"/>
          </a:p>
        </p:txBody>
      </p:sp>
      <p:pic>
        <p:nvPicPr>
          <p:cNvPr id="6" name="Picture 2" descr="https://encrypted-tbn0.gstatic.com/images?q=tbn:ANd9GcT0AI-_7G94ROplDuvmYwLoBt9at9CsdfUyvTr7lYZvaOOG7DqtkQsfPn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218" y="964095"/>
            <a:ext cx="7528464" cy="2160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62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Why a Standardisation Roadmap?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MPEG has created, and is still producing, media standards that enable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huge markets to flourish</a:t>
            </a:r>
          </a:p>
          <a:p>
            <a:r>
              <a:rPr lang="en-GB" dirty="0"/>
              <a:t>MPEG works on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requirements from industry</a:t>
            </a:r>
          </a:p>
          <a:p>
            <a:r>
              <a:rPr lang="en-GB" dirty="0"/>
              <a:t>Many industries represented in MPEG, but not all of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MPEG’s</a:t>
            </a:r>
            <a:r>
              <a:rPr lang="en-GB" b="1" dirty="0">
                <a:solidFill>
                  <a:schemeClr val="accent3"/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customers</a:t>
            </a:r>
            <a:r>
              <a:rPr lang="en-GB" b="1" dirty="0">
                <a:solidFill>
                  <a:schemeClr val="accent3"/>
                </a:solidFill>
              </a:rPr>
              <a:t> </a:t>
            </a:r>
            <a:r>
              <a:rPr lang="en-GB" dirty="0"/>
              <a:t>can or need to participate in the process</a:t>
            </a:r>
          </a:p>
          <a:p>
            <a:r>
              <a:rPr lang="en-GB" dirty="0"/>
              <a:t>MPEG wants to inform its customers about its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long-term</a:t>
            </a:r>
            <a:r>
              <a:rPr lang="en-GB" dirty="0"/>
              <a:t>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plans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(~ 5 years out)</a:t>
            </a:r>
          </a:p>
          <a:p>
            <a:r>
              <a:rPr lang="en-GB" dirty="0"/>
              <a:t>… and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collect</a:t>
            </a:r>
            <a:r>
              <a:rPr lang="en-GB" b="1" dirty="0">
                <a:solidFill>
                  <a:schemeClr val="accent3"/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feedback</a:t>
            </a:r>
            <a:r>
              <a:rPr lang="en-GB" b="1" dirty="0">
                <a:solidFill>
                  <a:schemeClr val="accent3"/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en-GB" b="1" dirty="0">
                <a:solidFill>
                  <a:schemeClr val="accent3"/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requirements</a:t>
            </a:r>
            <a:r>
              <a:rPr lang="en-GB" b="1" dirty="0">
                <a:solidFill>
                  <a:schemeClr val="accent3"/>
                </a:solidFill>
              </a:rPr>
              <a:t> </a:t>
            </a:r>
            <a:r>
              <a:rPr lang="en-GB" dirty="0"/>
              <a:t>from these customers</a:t>
            </a:r>
          </a:p>
          <a:p>
            <a:r>
              <a:rPr lang="en-GB" dirty="0"/>
              <a:t>… including in this session</a:t>
            </a:r>
          </a:p>
        </p:txBody>
      </p:sp>
    </p:spTree>
    <p:extLst>
      <p:ext uri="{BB962C8B-B14F-4D97-AF65-F5344CB8AC3E}">
        <p14:creationId xmlns:p14="http://schemas.microsoft.com/office/powerpoint/2010/main" val="428607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What is in the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roadmap is a short document. </a:t>
            </a:r>
          </a:p>
          <a:p>
            <a:r>
              <a:rPr lang="en-GB" dirty="0"/>
              <a:t>It briefly outlines MPEG’s most important standards</a:t>
            </a:r>
          </a:p>
        </p:txBody>
      </p:sp>
    </p:spTree>
    <p:extLst>
      <p:ext uri="{BB962C8B-B14F-4D97-AF65-F5344CB8AC3E}">
        <p14:creationId xmlns:p14="http://schemas.microsoft.com/office/powerpoint/2010/main" val="106882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51CBA64-85CE-4A95-92B2-1AAEAA556307}"/>
              </a:ext>
            </a:extLst>
          </p:cNvPr>
          <p:cNvGrpSpPr/>
          <p:nvPr/>
        </p:nvGrpSpPr>
        <p:grpSpPr>
          <a:xfrm>
            <a:off x="558084" y="908925"/>
            <a:ext cx="10601231" cy="5739274"/>
            <a:chOff x="1168920" y="948681"/>
            <a:chExt cx="8964620" cy="5739274"/>
          </a:xfrm>
        </p:grpSpPr>
        <p:grpSp>
          <p:nvGrpSpPr>
            <p:cNvPr id="53" name="Group 52"/>
            <p:cNvGrpSpPr/>
            <p:nvPr/>
          </p:nvGrpSpPr>
          <p:grpSpPr>
            <a:xfrm>
              <a:off x="1301498" y="954144"/>
              <a:ext cx="612972" cy="5556489"/>
              <a:chOff x="548404" y="310764"/>
              <a:chExt cx="588642" cy="6066712"/>
            </a:xfrm>
          </p:grpSpPr>
          <p:cxnSp>
            <p:nvCxnSpPr>
              <p:cNvPr id="119" name="Straight Connector 118"/>
              <p:cNvCxnSpPr>
                <a:cxnSpLocks/>
                <a:stCxn id="4" idx="2"/>
              </p:cNvCxnSpPr>
              <p:nvPr/>
            </p:nvCxnSpPr>
            <p:spPr>
              <a:xfrm>
                <a:off x="842725" y="747614"/>
                <a:ext cx="26912" cy="5629862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/>
              <p:cNvSpPr txBox="1"/>
              <p:nvPr/>
            </p:nvSpPr>
            <p:spPr>
              <a:xfrm>
                <a:off x="548404" y="310764"/>
                <a:ext cx="588642" cy="436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1990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995942" y="948681"/>
              <a:ext cx="593833" cy="5659450"/>
              <a:chOff x="3428774" y="304800"/>
              <a:chExt cx="570261" cy="6179127"/>
            </a:xfrm>
          </p:grpSpPr>
          <p:cxnSp>
            <p:nvCxnSpPr>
              <p:cNvPr id="123" name="Straight Connector 122"/>
              <p:cNvCxnSpPr>
                <a:stCxn id="5" idx="2"/>
              </p:cNvCxnSpPr>
              <p:nvPr/>
            </p:nvCxnSpPr>
            <p:spPr>
              <a:xfrm>
                <a:off x="3713905" y="741650"/>
                <a:ext cx="78410" cy="5742277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3428774" y="304800"/>
                <a:ext cx="570261" cy="436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2000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688614" y="954144"/>
              <a:ext cx="589766" cy="5653987"/>
              <a:chOff x="5819311" y="310764"/>
              <a:chExt cx="566356" cy="6173163"/>
            </a:xfrm>
          </p:grpSpPr>
          <p:cxnSp>
            <p:nvCxnSpPr>
              <p:cNvPr id="126" name="Straight Connector 125"/>
              <p:cNvCxnSpPr>
                <a:stCxn id="6" idx="2"/>
              </p:cNvCxnSpPr>
              <p:nvPr/>
            </p:nvCxnSpPr>
            <p:spPr>
              <a:xfrm>
                <a:off x="6102489" y="747614"/>
                <a:ext cx="110108" cy="5736313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5819311" y="310764"/>
                <a:ext cx="566356" cy="436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2010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648513" y="954144"/>
              <a:ext cx="607549" cy="5653987"/>
              <a:chOff x="2232464" y="310764"/>
              <a:chExt cx="583434" cy="6173163"/>
            </a:xfrm>
          </p:grpSpPr>
          <p:cxnSp>
            <p:nvCxnSpPr>
              <p:cNvPr id="124" name="Straight Connector 123"/>
              <p:cNvCxnSpPr>
                <a:cxnSpLocks/>
                <a:stCxn id="7" idx="2"/>
              </p:cNvCxnSpPr>
              <p:nvPr/>
            </p:nvCxnSpPr>
            <p:spPr>
              <a:xfrm>
                <a:off x="2524181" y="747614"/>
                <a:ext cx="48193" cy="5736313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232464" y="310764"/>
                <a:ext cx="583434" cy="436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1995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342952" y="954144"/>
              <a:ext cx="588410" cy="5653987"/>
              <a:chOff x="4624693" y="310764"/>
              <a:chExt cx="565054" cy="6173163"/>
            </a:xfrm>
          </p:grpSpPr>
          <p:cxnSp>
            <p:nvCxnSpPr>
              <p:cNvPr id="125" name="Straight Connector 124"/>
              <p:cNvCxnSpPr>
                <a:stCxn id="8" idx="2"/>
              </p:cNvCxnSpPr>
              <p:nvPr/>
            </p:nvCxnSpPr>
            <p:spPr>
              <a:xfrm>
                <a:off x="4907220" y="747614"/>
                <a:ext cx="65491" cy="5736313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4624693" y="310764"/>
                <a:ext cx="565054" cy="436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2005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993253" y="954144"/>
              <a:ext cx="584344" cy="5653987"/>
              <a:chOff x="6974534" y="310764"/>
              <a:chExt cx="561149" cy="6173163"/>
            </a:xfrm>
          </p:grpSpPr>
          <p:cxnSp>
            <p:nvCxnSpPr>
              <p:cNvPr id="127" name="Straight Connector 126"/>
              <p:cNvCxnSpPr>
                <a:cxnSpLocks/>
              </p:cNvCxnSpPr>
              <p:nvPr/>
            </p:nvCxnSpPr>
            <p:spPr>
              <a:xfrm>
                <a:off x="7257001" y="837806"/>
                <a:ext cx="62773" cy="5646121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6974534" y="310764"/>
                <a:ext cx="561149" cy="436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2015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442409" y="3501011"/>
              <a:ext cx="721580" cy="6786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softEdge rad="31750"/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MP3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71475" y="3445699"/>
              <a:ext cx="1046737" cy="7339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softEdge rad="31750"/>
            </a:effectLst>
          </p:spPr>
          <p:txBody>
            <a:bodyPr wrap="square" anchor="ctr" anchorCtr="1">
              <a:noAutofit/>
            </a:bodyPr>
            <a:lstStyle>
              <a:defPPr>
                <a:defRPr lang="nl-NL"/>
              </a:defPPr>
              <a:lvl1pPr algn="ctr">
                <a:defRPr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400" dirty="0">
                  <a:effectLst/>
                </a:rPr>
                <a:t>MPEG-2 Video &amp; Systems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68404" y="3695926"/>
              <a:ext cx="774579" cy="4950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AVC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2755" y="3695926"/>
              <a:ext cx="974297" cy="49507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none" rtlCol="0" anchor="ctr" anchorCtr="1">
              <a:noAutofit/>
            </a:bodyPr>
            <a:lstStyle>
              <a:defPPr>
                <a:defRPr lang="nl-NL"/>
              </a:defPPr>
              <a:lvl1pPr algn="ctr">
                <a:defRPr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600" dirty="0">
                  <a:effectLst/>
                </a:rPr>
                <a:t>HEVC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48769" y="4389137"/>
              <a:ext cx="1200217" cy="4568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MP4 FF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43501" y="4396209"/>
              <a:ext cx="847100" cy="47253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rtlCol="0" anchor="ctr" anchorCtr="1">
              <a:noAutofit/>
            </a:bodyPr>
            <a:lstStyle>
              <a:defPPr>
                <a:defRPr lang="nl-NL"/>
              </a:defPPr>
              <a:lvl1pPr algn="ctr">
                <a:defRPr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600" dirty="0">
                  <a:effectLst/>
                </a:rPr>
                <a:t>MMT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41822" y="4383435"/>
              <a:ext cx="1005205" cy="47253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none" rtlCol="0" anchor="ctr" anchorCtr="1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DASH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80511" y="3695926"/>
              <a:ext cx="634797" cy="49507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AAC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168920" y="2482532"/>
              <a:ext cx="1268558" cy="597798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GB" sz="1400" b="1" dirty="0"/>
                <a:t>Internet</a:t>
              </a:r>
            </a:p>
            <a:p>
              <a:pPr algn="ctr"/>
              <a:r>
                <a:rPr lang="en-GB" sz="1400" b="1" dirty="0"/>
                <a:t>Audio 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65596" y="1412776"/>
              <a:ext cx="1258492" cy="697914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GB" sz="1400" b="1" dirty="0"/>
                <a:t>Digital </a:t>
              </a:r>
            </a:p>
            <a:p>
              <a:pPr algn="ctr"/>
              <a:r>
                <a:rPr lang="en-GB" sz="1400" b="1" dirty="0"/>
                <a:t>Television</a:t>
              </a: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3928145" y="1412779"/>
              <a:ext cx="1544945" cy="2283147"/>
              <a:chOff x="2386683" y="1081982"/>
              <a:chExt cx="1793412" cy="2266766"/>
            </a:xfrm>
            <a:solidFill>
              <a:schemeClr val="tx1">
                <a:lumMod val="50000"/>
                <a:lumOff val="50000"/>
              </a:schemeClr>
            </a:solidFill>
          </p:grpSpPr>
          <p:cxnSp>
            <p:nvCxnSpPr>
              <p:cNvPr id="30" name="Straight Arrow Connector 29"/>
              <p:cNvCxnSpPr>
                <a:cxnSpLocks/>
                <a:stCxn id="17" idx="0"/>
                <a:endCxn id="31" idx="2"/>
              </p:cNvCxnSpPr>
              <p:nvPr/>
            </p:nvCxnSpPr>
            <p:spPr>
              <a:xfrm flipV="1">
                <a:off x="3280245" y="1756015"/>
                <a:ext cx="3144" cy="1592733"/>
              </a:xfrm>
              <a:prstGeom prst="straightConnector1">
                <a:avLst/>
              </a:prstGeom>
              <a:grpFill/>
              <a:ln w="38100">
                <a:solidFill>
                  <a:schemeClr val="tx1">
                    <a:lumMod val="6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ounded Rectangle 30"/>
              <p:cNvSpPr/>
              <p:nvPr/>
            </p:nvSpPr>
            <p:spPr>
              <a:xfrm>
                <a:off x="2386683" y="1081982"/>
                <a:ext cx="1793412" cy="674033"/>
              </a:xfrm>
              <a:prstGeom prst="round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txBody>
              <a:bodyPr wrap="square" anchor="ctr" anchorCtr="1">
                <a:noAutofit/>
              </a:bodyPr>
              <a:lstStyle/>
              <a:p>
                <a:pPr algn="ctr"/>
                <a:r>
                  <a:rPr lang="en-GB" sz="1400" b="1" dirty="0"/>
                  <a:t>Music Distribution</a:t>
                </a:r>
              </a:p>
            </p:txBody>
          </p:sp>
        </p:grpSp>
        <p:cxnSp>
          <p:nvCxnSpPr>
            <p:cNvPr id="36" name="Straight Arrow Connector 35"/>
            <p:cNvCxnSpPr>
              <a:stCxn id="14" idx="2"/>
              <a:endCxn id="37" idx="0"/>
            </p:cNvCxnSpPr>
            <p:nvPr/>
          </p:nvCxnSpPr>
          <p:spPr>
            <a:xfrm>
              <a:off x="5048877" y="4845983"/>
              <a:ext cx="8468" cy="395880"/>
            </a:xfrm>
            <a:prstGeom prst="straightConnector1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3882290" y="5241864"/>
              <a:ext cx="2350111" cy="590345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sz="1400" b="1" dirty="0"/>
                <a:t>Media Storage and Streaming</a:t>
              </a:r>
              <a:endParaRPr lang="en-GB" sz="1400" b="1" dirty="0"/>
            </a:p>
          </p:txBody>
        </p:sp>
        <p:cxnSp>
          <p:nvCxnSpPr>
            <p:cNvPr id="47" name="Straight Arrow Connector 46"/>
            <p:cNvCxnSpPr>
              <a:stCxn id="13" idx="0"/>
            </p:cNvCxnSpPr>
            <p:nvPr/>
          </p:nvCxnSpPr>
          <p:spPr>
            <a:xfrm flipV="1">
              <a:off x="7879904" y="3080332"/>
              <a:ext cx="2089" cy="615594"/>
            </a:xfrm>
            <a:prstGeom prst="straightConnector1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ounded Rectangle 47"/>
            <p:cNvSpPr/>
            <p:nvPr/>
          </p:nvSpPr>
          <p:spPr>
            <a:xfrm>
              <a:off x="7373290" y="2515009"/>
              <a:ext cx="2243486" cy="611601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en-GB" sz="1400" b="1" dirty="0"/>
                <a:t>UHD &amp; Immersive</a:t>
              </a:r>
              <a:br>
                <a:rPr lang="en-GB" sz="1400" b="1" dirty="0"/>
              </a:br>
              <a:r>
                <a:rPr lang="en-GB" sz="1400" b="1" dirty="0"/>
                <a:t>Services</a:t>
              </a: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7687372" y="4868745"/>
              <a:ext cx="1347625" cy="907364"/>
              <a:chOff x="7117481" y="4551709"/>
              <a:chExt cx="1202720" cy="983937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67" name="Rounded Rectangle 66"/>
              <p:cNvSpPr/>
              <p:nvPr/>
            </p:nvSpPr>
            <p:spPr>
              <a:xfrm>
                <a:off x="7117481" y="4858549"/>
                <a:ext cx="1202720" cy="677097"/>
              </a:xfrm>
              <a:prstGeom prst="round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txBody>
              <a:bodyPr wrap="square" rtlCol="0" anchor="ctr" anchorCtr="1">
                <a:noAutofit/>
              </a:bodyPr>
              <a:lstStyle/>
              <a:p>
                <a:pPr algn="ctr"/>
                <a:r>
                  <a:rPr lang="en-US" sz="1400" b="1" dirty="0"/>
                  <a:t>New Forms of </a:t>
                </a:r>
              </a:p>
              <a:p>
                <a:pPr algn="ctr"/>
                <a:r>
                  <a:rPr lang="en-US" sz="1400" b="1" dirty="0"/>
                  <a:t>Digital Television</a:t>
                </a:r>
                <a:endParaRPr lang="en-GB" sz="1400" b="1" dirty="0"/>
              </a:p>
            </p:txBody>
          </p:sp>
          <p:cxnSp>
            <p:nvCxnSpPr>
              <p:cNvPr id="68" name="Straight Arrow Connector 67"/>
              <p:cNvCxnSpPr>
                <a:cxnSpLocks/>
                <a:stCxn id="15" idx="2"/>
                <a:endCxn id="67" idx="0"/>
              </p:cNvCxnSpPr>
              <p:nvPr/>
            </p:nvCxnSpPr>
            <p:spPr>
              <a:xfrm flipH="1">
                <a:off x="7718841" y="4551709"/>
                <a:ext cx="5236" cy="306840"/>
              </a:xfrm>
              <a:prstGeom prst="straightConnector1">
                <a:avLst/>
              </a:prstGeom>
              <a:grpFill/>
              <a:ln w="38100">
                <a:solidFill>
                  <a:schemeClr val="tx1">
                    <a:lumMod val="6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7109917" y="4855971"/>
              <a:ext cx="2548631" cy="1831984"/>
              <a:chOff x="6046404" y="4146261"/>
              <a:chExt cx="2447466" cy="2000208"/>
            </a:xfrm>
            <a:solidFill>
              <a:schemeClr val="tx1">
                <a:lumMod val="50000"/>
                <a:lumOff val="50000"/>
              </a:schemeClr>
            </a:solidFill>
          </p:grpSpPr>
          <p:cxnSp>
            <p:nvCxnSpPr>
              <p:cNvPr id="83" name="Straight Arrow Connector 82"/>
              <p:cNvCxnSpPr>
                <a:cxnSpLocks/>
                <a:stCxn id="16" idx="2"/>
              </p:cNvCxnSpPr>
              <p:nvPr/>
            </p:nvCxnSpPr>
            <p:spPr>
              <a:xfrm>
                <a:off x="6271604" y="4146261"/>
                <a:ext cx="16844" cy="1304137"/>
              </a:xfrm>
              <a:prstGeom prst="straightConnector1">
                <a:avLst/>
              </a:prstGeom>
              <a:grpFill/>
              <a:ln w="38100">
                <a:solidFill>
                  <a:schemeClr val="tx1">
                    <a:lumMod val="6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ounded Rectangle 87"/>
              <p:cNvSpPr/>
              <p:nvPr/>
            </p:nvSpPr>
            <p:spPr>
              <a:xfrm>
                <a:off x="6046404" y="5450398"/>
                <a:ext cx="2447466" cy="696071"/>
              </a:xfrm>
              <a:prstGeom prst="round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txBody>
              <a:bodyPr wrap="square" rtlCol="0" anchor="ctr" anchorCtr="1">
                <a:noAutofit/>
              </a:bodyPr>
              <a:lstStyle/>
              <a:p>
                <a:pPr algn="ctr"/>
                <a:r>
                  <a:rPr lang="en-GB" sz="1400" b="1" dirty="0"/>
                  <a:t>Unified Media</a:t>
                </a:r>
                <a:br>
                  <a:rPr lang="en-GB" sz="1400" b="1" dirty="0"/>
                </a:br>
                <a:r>
                  <a:rPr lang="en-GB" sz="1400" b="1" dirty="0"/>
                  <a:t>Streaming</a:t>
                </a: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6187632" y="3695926"/>
              <a:ext cx="774579" cy="4950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OFF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844506" y="2470337"/>
              <a:ext cx="1422372" cy="656274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GB" sz="1400" b="1"/>
                <a:t>HD Distribution</a:t>
              </a:r>
              <a:endParaRPr lang="en-GB" sz="1400" b="1" dirty="0"/>
            </a:p>
          </p:txBody>
        </p:sp>
        <p:cxnSp>
          <p:nvCxnSpPr>
            <p:cNvPr id="62" name="Straight Arrow Connector 61"/>
            <p:cNvCxnSpPr>
              <a:cxnSpLocks/>
              <a:stCxn id="12" idx="0"/>
              <a:endCxn id="40" idx="2"/>
            </p:cNvCxnSpPr>
            <p:nvPr/>
          </p:nvCxnSpPr>
          <p:spPr>
            <a:xfrm flipH="1" flipV="1">
              <a:off x="5555692" y="3126611"/>
              <a:ext cx="2" cy="569315"/>
            </a:xfrm>
            <a:prstGeom prst="straightConnector1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9" idx="0"/>
              <a:endCxn id="76" idx="2"/>
            </p:cNvCxnSpPr>
            <p:nvPr/>
          </p:nvCxnSpPr>
          <p:spPr>
            <a:xfrm flipV="1">
              <a:off x="3847332" y="3094244"/>
              <a:ext cx="0" cy="579224"/>
            </a:xfrm>
            <a:prstGeom prst="straightConnector1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ounded Rectangle 75"/>
            <p:cNvSpPr/>
            <p:nvPr/>
          </p:nvSpPr>
          <p:spPr>
            <a:xfrm>
              <a:off x="3226321" y="2482534"/>
              <a:ext cx="1242023" cy="611711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GB" sz="1400" b="1" dirty="0"/>
                <a:t>Mobile Video</a:t>
              </a:r>
            </a:p>
          </p:txBody>
        </p:sp>
        <p:cxnSp>
          <p:nvCxnSpPr>
            <p:cNvPr id="39" name="Straight Arrow Connector 38"/>
            <p:cNvCxnSpPr>
              <a:stCxn id="52" idx="0"/>
              <a:endCxn id="66" idx="2"/>
            </p:cNvCxnSpPr>
            <p:nvPr/>
          </p:nvCxnSpPr>
          <p:spPr>
            <a:xfrm flipH="1" flipV="1">
              <a:off x="6574921" y="2110691"/>
              <a:ext cx="1" cy="1585235"/>
            </a:xfrm>
            <a:prstGeom prst="straightConnector1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ounded Rectangle 65"/>
            <p:cNvSpPr/>
            <p:nvPr/>
          </p:nvSpPr>
          <p:spPr>
            <a:xfrm>
              <a:off x="5765312" y="1437222"/>
              <a:ext cx="1619216" cy="673469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sz="1400" b="1" dirty="0"/>
                <a:t>Custom Fonts on Web &amp; </a:t>
              </a:r>
              <a:r>
                <a:rPr lang="en-US" sz="1400" b="1" dirty="0" err="1"/>
                <a:t>DigiPub</a:t>
              </a:r>
              <a:endParaRPr lang="en-GB" sz="14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31560" y="3673468"/>
              <a:ext cx="1031545" cy="5175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MPEG-4 Video</a:t>
              </a:r>
            </a:p>
          </p:txBody>
        </p:sp>
        <p:cxnSp>
          <p:nvCxnSpPr>
            <p:cNvPr id="86" name="Straight Arrow Connector 85"/>
            <p:cNvCxnSpPr>
              <a:stCxn id="11" idx="0"/>
              <a:endCxn id="25" idx="2"/>
            </p:cNvCxnSpPr>
            <p:nvPr/>
          </p:nvCxnSpPr>
          <p:spPr>
            <a:xfrm flipH="1" flipV="1">
              <a:off x="2794843" y="2110690"/>
              <a:ext cx="1" cy="1335008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8824141" y="4396208"/>
              <a:ext cx="847100" cy="47253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rtlCol="0" anchor="ctr" anchorCtr="1">
              <a:noAutofit/>
            </a:bodyPr>
            <a:lstStyle>
              <a:defPPr>
                <a:defRPr lang="nl-NL"/>
              </a:defPPr>
              <a:lvl1pPr algn="ctr">
                <a:defRPr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600" dirty="0">
                  <a:effectLst/>
                </a:rPr>
                <a:t>CMAF</a:t>
              </a:r>
            </a:p>
          </p:txBody>
        </p:sp>
        <p:cxnSp>
          <p:nvCxnSpPr>
            <p:cNvPr id="112" name="Straight Arrow Connector 111"/>
            <p:cNvCxnSpPr>
              <a:cxnSpLocks/>
              <a:stCxn id="109" idx="2"/>
            </p:cNvCxnSpPr>
            <p:nvPr/>
          </p:nvCxnSpPr>
          <p:spPr>
            <a:xfrm>
              <a:off x="9247691" y="4868744"/>
              <a:ext cx="14287" cy="1181682"/>
            </a:xfrm>
            <a:prstGeom prst="straightConnector1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8414756" y="3703557"/>
              <a:ext cx="1028762" cy="49507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none" rtlCol="0" anchor="ctr" anchorCtr="1">
              <a:noAutofit/>
            </a:bodyPr>
            <a:lstStyle>
              <a:defPPr>
                <a:defRPr lang="nl-NL"/>
              </a:defPPr>
              <a:lvl1pPr algn="ctr">
                <a:defRPr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600">
                  <a:effectLst/>
                </a:rPr>
                <a:t>3D Audio</a:t>
              </a:r>
              <a:endParaRPr lang="en-US" sz="1600" dirty="0">
                <a:effectLst/>
              </a:endParaRPr>
            </a:p>
          </p:txBody>
        </p:sp>
        <p:cxnSp>
          <p:nvCxnSpPr>
            <p:cNvPr id="147" name="Straight Arrow Connector 146"/>
            <p:cNvCxnSpPr>
              <a:stCxn id="10" idx="0"/>
              <a:endCxn id="20" idx="2"/>
            </p:cNvCxnSpPr>
            <p:nvPr/>
          </p:nvCxnSpPr>
          <p:spPr>
            <a:xfrm flipV="1">
              <a:off x="1803199" y="3080331"/>
              <a:ext cx="0" cy="420681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39" idx="0"/>
            </p:cNvCxnSpPr>
            <p:nvPr/>
          </p:nvCxnSpPr>
          <p:spPr>
            <a:xfrm flipH="1" flipV="1">
              <a:off x="8920485" y="3080330"/>
              <a:ext cx="8655" cy="623226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0AE1216-6849-4A0D-AFDE-D99F74EB1B8A}"/>
                </a:ext>
              </a:extLst>
            </p:cNvPr>
            <p:cNvGrpSpPr/>
            <p:nvPr/>
          </p:nvGrpSpPr>
          <p:grpSpPr>
            <a:xfrm>
              <a:off x="9550878" y="954144"/>
              <a:ext cx="582662" cy="5690060"/>
              <a:chOff x="7055844" y="310764"/>
              <a:chExt cx="559534" cy="6212548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6986CB33-F8E5-4E1D-9795-0539DBF70700}"/>
                  </a:ext>
                </a:extLst>
              </p:cNvPr>
              <p:cNvCxnSpPr>
                <a:cxnSpLocks/>
                <a:stCxn id="64" idx="2"/>
              </p:cNvCxnSpPr>
              <p:nvPr/>
            </p:nvCxnSpPr>
            <p:spPr>
              <a:xfrm flipH="1">
                <a:off x="7334090" y="747614"/>
                <a:ext cx="1522" cy="5775698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A1882E7-48AF-4414-B754-477A88AE4117}"/>
                  </a:ext>
                </a:extLst>
              </p:cNvPr>
              <p:cNvSpPr txBox="1"/>
              <p:nvPr/>
            </p:nvSpPr>
            <p:spPr>
              <a:xfrm>
                <a:off x="7055844" y="310764"/>
                <a:ext cx="559534" cy="436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2020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3" name="Title 1">
            <a:extLst>
              <a:ext uri="{FF2B5EF4-FFF2-40B4-BE49-F238E27FC236}">
                <a16:creationId xmlns:a16="http://schemas.microsoft.com/office/drawing/2014/main" id="{6A0F23F4-AD89-4830-A77C-4FAD3D1CAF9C}"/>
              </a:ext>
            </a:extLst>
          </p:cNvPr>
          <p:cNvSpPr txBox="1">
            <a:spLocks/>
          </p:cNvSpPr>
          <p:nvPr/>
        </p:nvSpPr>
        <p:spPr>
          <a:xfrm>
            <a:off x="1981200" y="107328"/>
            <a:ext cx="8229600" cy="103567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363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2"/>
                </a:solidFill>
              </a:rPr>
              <a:t>Major MPEG Standards</a:t>
            </a:r>
          </a:p>
        </p:txBody>
      </p:sp>
    </p:spTree>
    <p:extLst>
      <p:ext uri="{BB962C8B-B14F-4D97-AF65-F5344CB8AC3E}">
        <p14:creationId xmlns:p14="http://schemas.microsoft.com/office/powerpoint/2010/main" val="90141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What is in the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roadmap is a short document. </a:t>
            </a:r>
          </a:p>
          <a:p>
            <a:r>
              <a:rPr lang="en-GB" dirty="0"/>
              <a:t>It briefly outlines MPEG’s most important standards</a:t>
            </a:r>
          </a:p>
          <a:p>
            <a:r>
              <a:rPr lang="en-GB" dirty="0"/>
              <a:t>It then gives an overview of MPEG’s activities</a:t>
            </a:r>
          </a:p>
        </p:txBody>
      </p:sp>
    </p:spTree>
    <p:extLst>
      <p:ext uri="{BB962C8B-B14F-4D97-AF65-F5344CB8AC3E}">
        <p14:creationId xmlns:p14="http://schemas.microsoft.com/office/powerpoint/2010/main" val="211651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7109" y="4556860"/>
            <a:ext cx="1998902" cy="1927068"/>
          </a:xfrm>
          <a:prstGeom prst="ellipse">
            <a:avLst/>
          </a:prstGeom>
          <a:solidFill>
            <a:srgbClr val="64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MPEG-1,2,4,C,DG,H,I</a:t>
            </a:r>
          </a:p>
        </p:txBody>
      </p:sp>
      <p:sp>
        <p:nvSpPr>
          <p:cNvPr id="5" name="Oval 4"/>
          <p:cNvSpPr/>
          <p:nvPr/>
        </p:nvSpPr>
        <p:spPr>
          <a:xfrm>
            <a:off x="2074955" y="3878008"/>
            <a:ext cx="1998902" cy="1927068"/>
          </a:xfrm>
          <a:prstGeom prst="ellipse">
            <a:avLst/>
          </a:prstGeom>
          <a:solidFill>
            <a:srgbClr val="A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7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MPEG-7</a:t>
            </a:r>
            <a:endParaRPr lang="en-US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582801" y="3199154"/>
            <a:ext cx="1998902" cy="1927068"/>
          </a:xfrm>
          <a:prstGeom prst="ellipse">
            <a:avLst/>
          </a:prstGeom>
          <a:solidFill>
            <a:srgbClr val="DC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MPEG-21</a:t>
            </a:r>
          </a:p>
        </p:txBody>
      </p:sp>
      <p:sp>
        <p:nvSpPr>
          <p:cNvPr id="7" name="Oval 6"/>
          <p:cNvSpPr/>
          <p:nvPr/>
        </p:nvSpPr>
        <p:spPr>
          <a:xfrm>
            <a:off x="5090647" y="2520300"/>
            <a:ext cx="1998902" cy="1927068"/>
          </a:xfrm>
          <a:prstGeom prst="ellipse">
            <a:avLst/>
          </a:prstGeom>
          <a:solidFill>
            <a:srgbClr val="FF191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27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MPEG-A</a:t>
            </a:r>
            <a:endParaRPr lang="it-IT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98493" y="1841446"/>
            <a:ext cx="1998902" cy="1927068"/>
          </a:xfrm>
          <a:prstGeom prst="ellipse">
            <a:avLst/>
          </a:prstGeom>
          <a:solidFill>
            <a:srgbClr val="FF555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 </a:t>
            </a:r>
            <a:b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B, DASH</a:t>
            </a:r>
          </a:p>
          <a:p>
            <a:pPr algn="ctr"/>
            <a:r>
              <a:rPr lang="en-US" sz="2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IoMT</a:t>
            </a:r>
            <a:endParaRPr lang="en-US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8106339" y="1162592"/>
            <a:ext cx="1998902" cy="1927068"/>
          </a:xfrm>
          <a:prstGeom prst="ellipse">
            <a:avLst/>
          </a:prstGeom>
          <a:solidFill>
            <a:srgbClr val="FF919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MPEG-E,M</a:t>
            </a:r>
          </a:p>
        </p:txBody>
      </p:sp>
      <p:sp>
        <p:nvSpPr>
          <p:cNvPr id="10" name="Oval 9"/>
          <p:cNvSpPr/>
          <p:nvPr/>
        </p:nvSpPr>
        <p:spPr>
          <a:xfrm>
            <a:off x="9614183" y="483738"/>
            <a:ext cx="1998902" cy="1927068"/>
          </a:xfrm>
          <a:prstGeom prst="ellipse">
            <a:avLst/>
          </a:prstGeom>
          <a:solidFill>
            <a:srgbClr val="FFCDC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700" b="1" dirty="0">
                <a:solidFill>
                  <a:schemeClr val="accent6"/>
                </a:solidFill>
              </a:rPr>
              <a:t>MPEG-U,V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73269" y="261893"/>
            <a:ext cx="67338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5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MPEG’s Areas of Activity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9185" y="2328960"/>
            <a:ext cx="19752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Compression </a:t>
            </a:r>
            <a:br>
              <a:rPr lang="en-US" sz="2000" b="1" dirty="0"/>
            </a:br>
            <a:r>
              <a:rPr lang="en-US" sz="2000" b="1" dirty="0"/>
              <a:t>of media, </a:t>
            </a:r>
          </a:p>
          <a:p>
            <a:pPr algn="ctr"/>
            <a:r>
              <a:rPr lang="en-US" sz="2000" b="1" dirty="0"/>
              <a:t>genomes and </a:t>
            </a:r>
          </a:p>
          <a:p>
            <a:pPr algn="ctr"/>
            <a:r>
              <a:rPr lang="en-US" sz="2000" b="1" dirty="0"/>
              <a:t>neural networks</a:t>
            </a:r>
          </a:p>
        </p:txBody>
      </p:sp>
      <p:cxnSp>
        <p:nvCxnSpPr>
          <p:cNvPr id="13" name="Straight Arrow Connector 12"/>
          <p:cNvCxnSpPr>
            <a:cxnSpLocks/>
            <a:stCxn id="2" idx="2"/>
            <a:endCxn id="4" idx="0"/>
          </p:cNvCxnSpPr>
          <p:nvPr/>
        </p:nvCxnSpPr>
        <p:spPr>
          <a:xfrm>
            <a:off x="1416795" y="3652399"/>
            <a:ext cx="149765" cy="904461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54582" y="5713864"/>
            <a:ext cx="2343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Description of video, </a:t>
            </a:r>
          </a:p>
          <a:p>
            <a:pPr algn="ctr"/>
            <a:r>
              <a:rPr lang="en-US" b="1" dirty="0"/>
              <a:t>audio and multimedia </a:t>
            </a:r>
          </a:p>
          <a:p>
            <a:pPr algn="ctr"/>
            <a:r>
              <a:rPr lang="en-US" b="1" dirty="0"/>
              <a:t>for content search </a:t>
            </a:r>
          </a:p>
        </p:txBody>
      </p:sp>
      <p:sp>
        <p:nvSpPr>
          <p:cNvPr id="23" name="TextBox 22"/>
          <p:cNvSpPr txBox="1"/>
          <p:nvPr/>
        </p:nvSpPr>
        <p:spPr>
          <a:xfrm rot="21306434">
            <a:off x="3255853" y="153087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Technologies for content </a:t>
            </a:r>
            <a:br>
              <a:rPr lang="en-US" b="1" dirty="0"/>
            </a:br>
            <a:r>
              <a:rPr lang="en-US" b="1" dirty="0"/>
              <a:t>e-commerce</a:t>
            </a:r>
          </a:p>
        </p:txBody>
      </p:sp>
      <p:cxnSp>
        <p:nvCxnSpPr>
          <p:cNvPr id="25" name="Straight Arrow Connector 24"/>
          <p:cNvCxnSpPr>
            <a:cxnSpLocks/>
            <a:stCxn id="23" idx="2"/>
            <a:endCxn id="6" idx="0"/>
          </p:cNvCxnSpPr>
          <p:nvPr/>
        </p:nvCxnSpPr>
        <p:spPr>
          <a:xfrm>
            <a:off x="4057229" y="2452518"/>
            <a:ext cx="525023" cy="746636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0951880">
            <a:off x="6865436" y="5313071"/>
            <a:ext cx="2553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Multimedia Application </a:t>
            </a:r>
          </a:p>
          <a:p>
            <a:pPr algn="ctr"/>
            <a:r>
              <a:rPr lang="en-US" b="1" dirty="0"/>
              <a:t>Formats (combinations</a:t>
            </a:r>
          </a:p>
          <a:p>
            <a:pPr algn="ctr"/>
            <a:r>
              <a:rPr lang="en-US" b="1" dirty="0"/>
              <a:t>of content formats)</a:t>
            </a:r>
          </a:p>
        </p:txBody>
      </p:sp>
      <p:cxnSp>
        <p:nvCxnSpPr>
          <p:cNvPr id="27" name="Straight Arrow Connector 26"/>
          <p:cNvCxnSpPr>
            <a:cxnSpLocks/>
            <a:stCxn id="26" idx="0"/>
            <a:endCxn id="7" idx="5"/>
          </p:cNvCxnSpPr>
          <p:nvPr/>
        </p:nvCxnSpPr>
        <p:spPr>
          <a:xfrm flipH="1" flipV="1">
            <a:off x="6796817" y="4165155"/>
            <a:ext cx="1258792" cy="1156096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stCxn id="16" idx="1"/>
            <a:endCxn id="5" idx="5"/>
          </p:cNvCxnSpPr>
          <p:nvPr/>
        </p:nvCxnSpPr>
        <p:spPr>
          <a:xfrm flipH="1" flipV="1">
            <a:off x="3781125" y="5522863"/>
            <a:ext cx="473457" cy="652666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0527689">
            <a:off x="10024814" y="5197229"/>
            <a:ext cx="1292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Systems &amp; </a:t>
            </a:r>
            <a:br>
              <a:rPr lang="en-US" b="1" dirty="0"/>
            </a:br>
            <a:r>
              <a:rPr lang="en-US" b="1" dirty="0"/>
              <a:t>transport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52813" y="76872"/>
            <a:ext cx="1464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Multimedia </a:t>
            </a:r>
          </a:p>
          <a:p>
            <a:pPr algn="ctr"/>
            <a:r>
              <a:rPr lang="en-US" b="1" dirty="0"/>
              <a:t>Platform </a:t>
            </a:r>
          </a:p>
          <a:p>
            <a:pPr algn="ctr"/>
            <a:r>
              <a:rPr lang="en-US" b="1" dirty="0"/>
              <a:t>Technologies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107341" y="3429000"/>
            <a:ext cx="13420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Device &amp; </a:t>
            </a:r>
          </a:p>
          <a:p>
            <a:pPr algn="ctr"/>
            <a:r>
              <a:rPr lang="en-US" b="1" dirty="0"/>
              <a:t>application </a:t>
            </a:r>
          </a:p>
          <a:p>
            <a:pPr algn="ctr"/>
            <a:r>
              <a:rPr lang="en-US" b="1" dirty="0"/>
              <a:t>interfaces</a:t>
            </a:r>
          </a:p>
        </p:txBody>
      </p:sp>
      <p:cxnSp>
        <p:nvCxnSpPr>
          <p:cNvPr id="43" name="Straight Arrow Connector 42"/>
          <p:cNvCxnSpPr>
            <a:cxnSpLocks/>
            <a:stCxn id="35" idx="2"/>
            <a:endCxn id="9" idx="1"/>
          </p:cNvCxnSpPr>
          <p:nvPr/>
        </p:nvCxnSpPr>
        <p:spPr>
          <a:xfrm>
            <a:off x="7885194" y="1000202"/>
            <a:ext cx="513877" cy="444603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34" idx="0"/>
            <a:endCxn id="8" idx="5"/>
          </p:cNvCxnSpPr>
          <p:nvPr/>
        </p:nvCxnSpPr>
        <p:spPr>
          <a:xfrm flipH="1" flipV="1">
            <a:off x="8304663" y="3486301"/>
            <a:ext cx="2267146" cy="1726522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  <a:stCxn id="10" idx="4"/>
            <a:endCxn id="36" idx="0"/>
          </p:cNvCxnSpPr>
          <p:nvPr/>
        </p:nvCxnSpPr>
        <p:spPr>
          <a:xfrm>
            <a:off x="10613634" y="2410806"/>
            <a:ext cx="164724" cy="1018194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23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What is in the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roadmap is a short document. </a:t>
            </a:r>
          </a:p>
          <a:p>
            <a:r>
              <a:rPr lang="en-GB" dirty="0"/>
              <a:t>It briefly outlines MPEG’s most important standards</a:t>
            </a:r>
          </a:p>
          <a:p>
            <a:r>
              <a:rPr lang="en-GB" dirty="0"/>
              <a:t>… it then gives an overview of MPEG’s activities</a:t>
            </a:r>
          </a:p>
          <a:p>
            <a:r>
              <a:rPr lang="en-GB" dirty="0"/>
              <a:t>… and then an overview of all MPEG’s standards</a:t>
            </a:r>
          </a:p>
        </p:txBody>
      </p:sp>
    </p:spTree>
    <p:extLst>
      <p:ext uri="{BB962C8B-B14F-4D97-AF65-F5344CB8AC3E}">
        <p14:creationId xmlns:p14="http://schemas.microsoft.com/office/powerpoint/2010/main" val="297922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29"/>
          <p:cNvSpPr txBox="1"/>
          <p:nvPr/>
        </p:nvSpPr>
        <p:spPr>
          <a:xfrm>
            <a:off x="2656853" y="5613329"/>
            <a:ext cx="662035" cy="477050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b="1" dirty="0" err="1"/>
              <a:t>Colour</a:t>
            </a:r>
            <a:r>
              <a:rPr lang="en-US" sz="1300" b="1" dirty="0"/>
              <a:t> </a:t>
            </a:r>
            <a:br>
              <a:rPr lang="en-US" sz="1300" b="1" dirty="0"/>
            </a:br>
            <a:r>
              <a:rPr lang="en-US" sz="1300" b="1" dirty="0"/>
              <a:t>coding</a:t>
            </a:r>
          </a:p>
        </p:txBody>
      </p:sp>
      <p:sp>
        <p:nvSpPr>
          <p:cNvPr id="50" name="Rectangle 30"/>
          <p:cNvSpPr/>
          <p:nvPr/>
        </p:nvSpPr>
        <p:spPr>
          <a:xfrm>
            <a:off x="3589344" y="5556983"/>
            <a:ext cx="960000" cy="300000"/>
          </a:xfrm>
          <a:prstGeom prst="rect">
            <a:avLst/>
          </a:prstGeom>
          <a:solidFill>
            <a:srgbClr val="D01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6197" tIns="38098" rIns="76197" bIns="38098" anchor="ctr" anchorCtr="1">
            <a:noAutofit/>
          </a:bodyPr>
          <a:lstStyle/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MPEG-1</a:t>
            </a:r>
          </a:p>
        </p:txBody>
      </p:sp>
      <p:sp>
        <p:nvSpPr>
          <p:cNvPr id="51" name="Rectangle 31"/>
          <p:cNvSpPr/>
          <p:nvPr/>
        </p:nvSpPr>
        <p:spPr>
          <a:xfrm>
            <a:off x="4594482" y="5556983"/>
            <a:ext cx="960000" cy="3000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6197" tIns="38098" rIns="76197" bIns="38098" anchor="ctr" anchorCtr="1">
            <a:noAutofit/>
          </a:bodyPr>
          <a:lstStyle/>
          <a:p>
            <a:r>
              <a:rPr lang="en-US" sz="1300" b="1" dirty="0">
                <a:solidFill>
                  <a:schemeClr val="bg1"/>
                </a:solidFill>
              </a:rPr>
              <a:t>MPEG-2</a:t>
            </a:r>
          </a:p>
        </p:txBody>
      </p:sp>
      <p:sp>
        <p:nvSpPr>
          <p:cNvPr id="52" name="Rectangle 32"/>
          <p:cNvSpPr/>
          <p:nvPr/>
        </p:nvSpPr>
        <p:spPr>
          <a:xfrm>
            <a:off x="5599621" y="5556983"/>
            <a:ext cx="960000" cy="300000"/>
          </a:xfrm>
          <a:prstGeom prst="rect">
            <a:avLst/>
          </a:prstGeom>
          <a:solidFill>
            <a:srgbClr val="FF817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6197" tIns="38098" rIns="76197" bIns="38098" anchor="ctr" anchorCtr="1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MPEG-4</a:t>
            </a:r>
          </a:p>
        </p:txBody>
      </p:sp>
      <p:sp>
        <p:nvSpPr>
          <p:cNvPr id="53" name="Rectangle 33"/>
          <p:cNvSpPr/>
          <p:nvPr/>
        </p:nvSpPr>
        <p:spPr>
          <a:xfrm>
            <a:off x="6604759" y="5556983"/>
            <a:ext cx="960000" cy="300000"/>
          </a:xfrm>
          <a:prstGeom prst="rect">
            <a:avLst/>
          </a:prstGeom>
          <a:solidFill>
            <a:srgbClr val="7AD0B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197" tIns="38098" rIns="76197" bIns="38098" anchor="ctr" anchorCtr="1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MPEG-7</a:t>
            </a:r>
          </a:p>
        </p:txBody>
      </p:sp>
      <p:sp>
        <p:nvSpPr>
          <p:cNvPr id="54" name="Rectangle 34"/>
          <p:cNvSpPr/>
          <p:nvPr/>
        </p:nvSpPr>
        <p:spPr>
          <a:xfrm>
            <a:off x="3589344" y="5916870"/>
            <a:ext cx="960000" cy="300000"/>
          </a:xfrm>
          <a:prstGeom prst="rect">
            <a:avLst/>
          </a:prstGeom>
          <a:solidFill>
            <a:srgbClr val="FFCB2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8098" rIns="0" bIns="38098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MPEG-A</a:t>
            </a:r>
          </a:p>
        </p:txBody>
      </p:sp>
      <p:sp>
        <p:nvSpPr>
          <p:cNvPr id="55" name="Rectangle 35"/>
          <p:cNvSpPr/>
          <p:nvPr/>
        </p:nvSpPr>
        <p:spPr>
          <a:xfrm>
            <a:off x="4594482" y="5916683"/>
            <a:ext cx="960000" cy="300000"/>
          </a:xfrm>
          <a:prstGeom prst="rect">
            <a:avLst/>
          </a:prstGeom>
          <a:solidFill>
            <a:srgbClr val="CF5F9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197" tIns="38098" rIns="76197" bIns="38098" anchor="ctr" anchorCtr="1">
            <a:noAutofit/>
          </a:bodyPr>
          <a:lstStyle/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MPEG-B</a:t>
            </a:r>
          </a:p>
        </p:txBody>
      </p:sp>
      <p:sp>
        <p:nvSpPr>
          <p:cNvPr id="56" name="Rectangle 36"/>
          <p:cNvSpPr/>
          <p:nvPr/>
        </p:nvSpPr>
        <p:spPr>
          <a:xfrm>
            <a:off x="7609897" y="5916870"/>
            <a:ext cx="960000" cy="300000"/>
          </a:xfrm>
          <a:prstGeom prst="rect">
            <a:avLst/>
          </a:prstGeom>
          <a:solidFill>
            <a:srgbClr val="FFC3A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197" tIns="38098" rIns="76197" bIns="38098" anchor="ctr" anchorCtr="1">
            <a:noAutofit/>
          </a:bodyPr>
          <a:lstStyle/>
          <a:p>
            <a:r>
              <a:rPr lang="en-US" sz="1300" b="1" dirty="0">
                <a:solidFill>
                  <a:schemeClr val="bg1"/>
                </a:solidFill>
              </a:rPr>
              <a:t>MPEG-H</a:t>
            </a:r>
          </a:p>
        </p:txBody>
      </p:sp>
      <p:sp>
        <p:nvSpPr>
          <p:cNvPr id="57" name="TextBox 37"/>
          <p:cNvSpPr txBox="1"/>
          <p:nvPr/>
        </p:nvSpPr>
        <p:spPr>
          <a:xfrm>
            <a:off x="7609897" y="5556797"/>
            <a:ext cx="960000" cy="300000"/>
          </a:xfrm>
          <a:prstGeom prst="rect">
            <a:avLst/>
          </a:prstGeom>
          <a:solidFill>
            <a:srgbClr val="7CAC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197" tIns="38098" rIns="76197" bIns="38098" rtlCol="0" anchor="ctr" anchorCtr="1">
            <a:noAutofit/>
          </a:bodyPr>
          <a:lstStyle/>
          <a:p>
            <a:r>
              <a:rPr lang="en-US" sz="1300" b="1" dirty="0">
                <a:solidFill>
                  <a:schemeClr val="bg1"/>
                </a:solidFill>
              </a:rPr>
              <a:t>MPEG-21</a:t>
            </a:r>
          </a:p>
        </p:txBody>
      </p:sp>
      <p:sp>
        <p:nvSpPr>
          <p:cNvPr id="58" name="TextBox 38"/>
          <p:cNvSpPr txBox="1"/>
          <p:nvPr/>
        </p:nvSpPr>
        <p:spPr>
          <a:xfrm>
            <a:off x="5606005" y="5909756"/>
            <a:ext cx="960000" cy="300000"/>
          </a:xfrm>
          <a:prstGeom prst="rect">
            <a:avLst/>
          </a:prstGeom>
          <a:solidFill>
            <a:srgbClr val="AC80D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6197" tIns="38098" rIns="76197" bIns="38098" rtlCol="0" anchor="ctr" anchorCtr="1">
            <a:noAutofit/>
          </a:bodyPr>
          <a:lstStyle/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MPEG-V</a:t>
            </a:r>
          </a:p>
        </p:txBody>
      </p:sp>
      <p:sp>
        <p:nvSpPr>
          <p:cNvPr id="60" name="Rectangle 33"/>
          <p:cNvSpPr/>
          <p:nvPr/>
        </p:nvSpPr>
        <p:spPr>
          <a:xfrm>
            <a:off x="6604759" y="5916870"/>
            <a:ext cx="960000" cy="300000"/>
          </a:xfrm>
          <a:prstGeom prst="rect">
            <a:avLst/>
          </a:prstGeom>
          <a:solidFill>
            <a:srgbClr val="F109A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197" tIns="38098" rIns="76197" bIns="38098" anchor="ctr" anchorCtr="1">
            <a:noAutofit/>
          </a:bodyPr>
          <a:lstStyle/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MPEG-D</a:t>
            </a:r>
          </a:p>
        </p:txBody>
      </p:sp>
      <p:cxnSp>
        <p:nvCxnSpPr>
          <p:cNvPr id="61" name="Straight Connector 60"/>
          <p:cNvCxnSpPr>
            <a:stCxn id="11" idx="2"/>
          </p:cNvCxnSpPr>
          <p:nvPr/>
        </p:nvCxnSpPr>
        <p:spPr>
          <a:xfrm>
            <a:off x="1890461" y="1353773"/>
            <a:ext cx="49324" cy="385364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3211252" y="1307610"/>
            <a:ext cx="4669" cy="389980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2" idx="2"/>
          </p:cNvCxnSpPr>
          <p:nvPr/>
        </p:nvCxnSpPr>
        <p:spPr>
          <a:xfrm>
            <a:off x="4521115" y="1347810"/>
            <a:ext cx="32730" cy="3859609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5838760" y="1301646"/>
            <a:ext cx="11300" cy="39057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141190" y="1301646"/>
            <a:ext cx="11300" cy="39057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500810" y="1301646"/>
            <a:ext cx="11300" cy="39057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80282" y="999834"/>
            <a:ext cx="620357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dirty="0"/>
              <a:t>1990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09173" y="993871"/>
            <a:ext cx="623883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/>
              <a:t>2000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38063" y="999834"/>
            <a:ext cx="609456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/>
              <a:t>2010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9197" y="999834"/>
            <a:ext cx="612341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/>
              <a:t>1995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22916" y="999834"/>
            <a:ext cx="615868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/>
              <a:t>2005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72042" y="999834"/>
            <a:ext cx="601441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dirty="0"/>
              <a:t>2015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1383" y="2229947"/>
            <a:ext cx="9808437" cy="652297"/>
            <a:chOff x="277067" y="1658028"/>
            <a:chExt cx="8892707" cy="652297"/>
          </a:xfrm>
        </p:grpSpPr>
        <p:cxnSp>
          <p:nvCxnSpPr>
            <p:cNvPr id="7" name="Connecteur droit avec flèche 13"/>
            <p:cNvCxnSpPr>
              <a:cxnSpLocks/>
            </p:cNvCxnSpPr>
            <p:nvPr/>
          </p:nvCxnSpPr>
          <p:spPr>
            <a:xfrm>
              <a:off x="1131847" y="1958028"/>
              <a:ext cx="8037927" cy="26451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77067" y="1781058"/>
              <a:ext cx="665626" cy="3539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76197" tIns="38098" rIns="76197" bIns="38098" rtlCol="0">
              <a:spAutoFit/>
            </a:bodyPr>
            <a:lstStyle/>
            <a:p>
              <a:pPr algn="r"/>
              <a:r>
                <a:rPr lang="en-US" b="1" dirty="0"/>
                <a:t>Video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06321" y="2010325"/>
              <a:ext cx="911819" cy="300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Video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74104" y="1658028"/>
              <a:ext cx="545021" cy="300000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AVC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13221" y="1658028"/>
              <a:ext cx="685551" cy="300000"/>
            </a:xfrm>
            <a:prstGeom prst="rect">
              <a:avLst/>
            </a:prstGeom>
            <a:solidFill>
              <a:srgbClr val="FFC3A7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HEVC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75000" y="1658028"/>
              <a:ext cx="401018" cy="300000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SP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46281" y="1658028"/>
              <a:ext cx="911819" cy="300000"/>
            </a:xfrm>
            <a:prstGeom prst="rect">
              <a:avLst/>
            </a:prstGeom>
            <a:solidFill>
              <a:srgbClr val="D0190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Video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46513" y="1658028"/>
              <a:ext cx="530968" cy="300000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ASP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7069" y="4570207"/>
            <a:ext cx="10003340" cy="667501"/>
            <a:chOff x="91826" y="3998288"/>
            <a:chExt cx="9069414" cy="667501"/>
          </a:xfrm>
        </p:grpSpPr>
        <p:sp>
          <p:nvSpPr>
            <p:cNvPr id="5" name="TextBox 4"/>
            <p:cNvSpPr txBox="1"/>
            <p:nvPr/>
          </p:nvSpPr>
          <p:spPr>
            <a:xfrm>
              <a:off x="91826" y="4153134"/>
              <a:ext cx="911242" cy="3539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76197" tIns="38098" rIns="76197" bIns="38098" rtlCol="0">
              <a:spAutoFit/>
            </a:bodyPr>
            <a:lstStyle/>
            <a:p>
              <a:pPr algn="r"/>
              <a:r>
                <a:rPr lang="en-US" b="1" dirty="0"/>
                <a:t>Systems</a:t>
              </a:r>
            </a:p>
          </p:txBody>
        </p:sp>
        <p:cxnSp>
          <p:nvCxnSpPr>
            <p:cNvPr id="10" name="Connecteur droit avec flèche 13"/>
            <p:cNvCxnSpPr>
              <a:cxnSpLocks/>
            </p:cNvCxnSpPr>
            <p:nvPr/>
          </p:nvCxnSpPr>
          <p:spPr>
            <a:xfrm>
              <a:off x="1131847" y="4330104"/>
              <a:ext cx="8029393" cy="0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06321" y="3998288"/>
              <a:ext cx="911819" cy="300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PS/TS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26540" y="3998288"/>
              <a:ext cx="1011584" cy="30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rtlCol="0" anchor="ctr" anchorCtr="1">
              <a:noAutofit/>
            </a:bodyPr>
            <a:lstStyle/>
            <a:p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MPEG DASH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84328" y="4365789"/>
              <a:ext cx="596050" cy="300000"/>
            </a:xfrm>
            <a:prstGeom prst="rect">
              <a:avLst/>
            </a:prstGeom>
            <a:solidFill>
              <a:srgbClr val="FFC3A7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MMT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02099" y="3998288"/>
              <a:ext cx="844516" cy="300000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MP4 FF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9925" y="3998288"/>
              <a:ext cx="385095" cy="300000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TT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02442" y="3418509"/>
            <a:ext cx="9857967" cy="1022510"/>
            <a:chOff x="232161" y="2846591"/>
            <a:chExt cx="8937612" cy="1022510"/>
          </a:xfrm>
        </p:grpSpPr>
        <p:cxnSp>
          <p:nvCxnSpPr>
            <p:cNvPr id="9" name="Connecteur droit avec flèche 13"/>
            <p:cNvCxnSpPr>
              <a:cxnSpLocks/>
            </p:cNvCxnSpPr>
            <p:nvPr/>
          </p:nvCxnSpPr>
          <p:spPr>
            <a:xfrm>
              <a:off x="1131847" y="3520834"/>
              <a:ext cx="8037926" cy="26451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32161" y="3232125"/>
              <a:ext cx="786487" cy="63093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76197" tIns="38098" rIns="76197" bIns="38098" rtlCol="0">
              <a:spAutoFit/>
            </a:bodyPr>
            <a:lstStyle/>
            <a:p>
              <a:pPr algn="r"/>
              <a:r>
                <a:rPr lang="en-US" b="1" dirty="0"/>
                <a:t>Media-</a:t>
              </a:r>
            </a:p>
            <a:p>
              <a:pPr algn="ctr"/>
              <a:r>
                <a:rPr lang="en-US" b="1" dirty="0"/>
                <a:t>related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94016" y="3569101"/>
              <a:ext cx="911819" cy="300000"/>
            </a:xfrm>
            <a:prstGeom prst="rect">
              <a:avLst/>
            </a:prstGeom>
            <a:solidFill>
              <a:srgbClr val="AC80D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rtlCol="0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MPEG-V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86971" y="3187733"/>
              <a:ext cx="698909" cy="300000"/>
            </a:xfrm>
            <a:prstGeom prst="rect">
              <a:avLst/>
            </a:prstGeom>
            <a:solidFill>
              <a:srgbClr val="7AD0B2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CDVS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06019" y="3569101"/>
              <a:ext cx="531930" cy="300000"/>
            </a:xfrm>
            <a:prstGeom prst="rect">
              <a:avLst/>
            </a:prstGeom>
            <a:solidFill>
              <a:srgbClr val="7CACCC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rtlCol="0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300" b="1" dirty="0">
                  <a:solidFill>
                    <a:schemeClr val="bg1"/>
                  </a:solidFill>
                </a:rPr>
                <a:t>DID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25887" y="3190366"/>
              <a:ext cx="724818" cy="300000"/>
            </a:xfrm>
            <a:prstGeom prst="rect">
              <a:avLst/>
            </a:prstGeom>
            <a:solidFill>
              <a:srgbClr val="7CACCC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rtlCol="0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300" b="1" dirty="0">
                  <a:solidFill>
                    <a:schemeClr val="bg1"/>
                  </a:solidFill>
                </a:rPr>
                <a:t>CEL/MCO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07770" y="3187733"/>
              <a:ext cx="689559" cy="300000"/>
            </a:xfrm>
            <a:prstGeom prst="rect">
              <a:avLst/>
            </a:prstGeom>
            <a:solidFill>
              <a:srgbClr val="CF5F91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CENC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39272" y="3569101"/>
              <a:ext cx="442429" cy="300000"/>
            </a:xfrm>
            <a:prstGeom prst="rect">
              <a:avLst/>
            </a:prstGeom>
            <a:solidFill>
              <a:srgbClr val="7CACCC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rtlCol="0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300" b="1" dirty="0">
                  <a:solidFill>
                    <a:schemeClr val="bg1"/>
                  </a:solidFill>
                </a:rPr>
                <a:t>UD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311941" y="3195296"/>
              <a:ext cx="594714" cy="300000"/>
            </a:xfrm>
            <a:prstGeom prst="rect">
              <a:avLst/>
            </a:prstGeom>
            <a:solidFill>
              <a:srgbClr val="7AD0B2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MDS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A8A86E8-E8E5-4B8B-84DF-D12A89990DB7}"/>
                </a:ext>
              </a:extLst>
            </p:cNvPr>
            <p:cNvSpPr txBox="1"/>
            <p:nvPr/>
          </p:nvSpPr>
          <p:spPr>
            <a:xfrm>
              <a:off x="7821895" y="2846591"/>
              <a:ext cx="608093" cy="300000"/>
            </a:xfrm>
            <a:prstGeom prst="rect">
              <a:avLst/>
            </a:prstGeom>
            <a:solidFill>
              <a:srgbClr val="CF5F91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MORE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2161" y="1420898"/>
            <a:ext cx="9827661" cy="659671"/>
            <a:chOff x="259638" y="848979"/>
            <a:chExt cx="8910136" cy="659671"/>
          </a:xfrm>
        </p:grpSpPr>
        <p:cxnSp>
          <p:nvCxnSpPr>
            <p:cNvPr id="6" name="Connecteur droit avec flèche 13"/>
            <p:cNvCxnSpPr>
              <a:cxnSpLocks/>
            </p:cNvCxnSpPr>
            <p:nvPr/>
          </p:nvCxnSpPr>
          <p:spPr>
            <a:xfrm>
              <a:off x="1131847" y="1179778"/>
              <a:ext cx="8037927" cy="0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9638" y="998979"/>
              <a:ext cx="675800" cy="353939"/>
            </a:xfrm>
            <a:prstGeom prst="rect">
              <a:avLst/>
            </a:prstGeom>
            <a:noFill/>
          </p:spPr>
          <p:txBody>
            <a:bodyPr wrap="none" lIns="76197" tIns="38098" rIns="76197" bIns="38098" rtlCol="0">
              <a:spAutoFit/>
            </a:bodyPr>
            <a:lstStyle/>
            <a:p>
              <a:pPr algn="r"/>
              <a:r>
                <a:rPr lang="en-US" b="1" dirty="0"/>
                <a:t>Audio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43427" y="848979"/>
              <a:ext cx="660020" cy="300000"/>
            </a:xfrm>
            <a:prstGeom prst="rect">
              <a:avLst/>
            </a:prstGeom>
            <a:solidFill>
              <a:srgbClr val="D01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MP3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86473" y="848979"/>
              <a:ext cx="600067" cy="300000"/>
            </a:xfrm>
            <a:prstGeom prst="rect">
              <a:avLst/>
            </a:prstGeom>
            <a:solidFill>
              <a:srgbClr val="FF817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AAC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80539" y="848979"/>
              <a:ext cx="1046462" cy="300000"/>
            </a:xfrm>
            <a:prstGeom prst="rect">
              <a:avLst/>
            </a:prstGeom>
            <a:solidFill>
              <a:srgbClr val="FFC3A7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3D Audio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086674" y="848979"/>
              <a:ext cx="1048898" cy="300000"/>
            </a:xfrm>
            <a:prstGeom prst="rect">
              <a:avLst/>
            </a:prstGeom>
            <a:solidFill>
              <a:srgbClr val="F109A4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  <a:lvl1pPr>
                <a:defRPr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400" dirty="0">
                  <a:solidFill>
                    <a:schemeClr val="tx1"/>
                  </a:solidFill>
                </a:rPr>
                <a:t>Surround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892777" y="1208279"/>
              <a:ext cx="699711" cy="300000"/>
            </a:xfrm>
            <a:prstGeom prst="rect">
              <a:avLst/>
            </a:prstGeom>
            <a:solidFill>
              <a:srgbClr val="F109A4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  <a:lvl1pPr>
                <a:defRPr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400" dirty="0">
                  <a:solidFill>
                    <a:schemeClr val="tx1"/>
                  </a:solidFill>
                </a:rPr>
                <a:t>SAOC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52817" y="848979"/>
              <a:ext cx="689024" cy="300000"/>
            </a:xfrm>
            <a:prstGeom prst="rect">
              <a:avLst/>
            </a:prstGeom>
            <a:solidFill>
              <a:srgbClr val="F109A4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  <a:lvl1pPr>
                <a:defRPr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400" dirty="0">
                  <a:solidFill>
                    <a:schemeClr val="tx1"/>
                  </a:solidFill>
                </a:rPr>
                <a:t>USAC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46913" y="1208650"/>
              <a:ext cx="569090" cy="300000"/>
            </a:xfrm>
            <a:prstGeom prst="rect">
              <a:avLst/>
            </a:prstGeom>
            <a:solidFill>
              <a:srgbClr val="F109A4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6197" tIns="38098" rIns="76197" bIns="38098" anchor="ctr" anchorCtr="1">
              <a:noAutofit/>
            </a:bodyPr>
            <a:lstStyle>
              <a:defPPr>
                <a:defRPr lang="en-US"/>
              </a:defPPr>
              <a:lvl1pPr>
                <a:defRPr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400" dirty="0">
                  <a:solidFill>
                    <a:schemeClr val="tx1"/>
                  </a:solidFill>
                </a:rPr>
                <a:t>DRC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010115" y="848979"/>
              <a:ext cx="772259" cy="300000"/>
            </a:xfrm>
            <a:prstGeom prst="rect">
              <a:avLst/>
            </a:prstGeom>
            <a:solidFill>
              <a:srgbClr val="D01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MP1 L2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63741" y="2999451"/>
            <a:ext cx="10006080" cy="2228801"/>
            <a:chOff x="413829" y="2427532"/>
            <a:chExt cx="9071898" cy="2228801"/>
          </a:xfrm>
        </p:grpSpPr>
        <p:sp>
          <p:nvSpPr>
            <p:cNvPr id="4" name="TextBox 3"/>
            <p:cNvSpPr txBox="1"/>
            <p:nvPr/>
          </p:nvSpPr>
          <p:spPr>
            <a:xfrm>
              <a:off x="413829" y="2528725"/>
              <a:ext cx="925775" cy="3539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76197" tIns="38098" rIns="76197" bIns="38098" rtlCol="0">
              <a:spAutoFit/>
            </a:bodyPr>
            <a:lstStyle/>
            <a:p>
              <a:pPr algn="r"/>
              <a:r>
                <a:rPr lang="en-US" b="1" dirty="0"/>
                <a:t>Graphics</a:t>
              </a:r>
            </a:p>
          </p:txBody>
        </p:sp>
        <p:cxnSp>
          <p:nvCxnSpPr>
            <p:cNvPr id="8" name="Connecteur droit avec flèche 13"/>
            <p:cNvCxnSpPr>
              <a:cxnSpLocks/>
            </p:cNvCxnSpPr>
            <p:nvPr/>
          </p:nvCxnSpPr>
          <p:spPr>
            <a:xfrm>
              <a:off x="1447800" y="2762188"/>
              <a:ext cx="8037927" cy="0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264348" y="2427532"/>
              <a:ext cx="609408" cy="300000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BIFS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45720" y="2427532"/>
              <a:ext cx="527923" cy="300000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en-US"/>
              </a:def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AFX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28865" y="2427532"/>
              <a:ext cx="674029" cy="300000"/>
            </a:xfrm>
            <a:prstGeom prst="rect">
              <a:avLst/>
            </a:prstGeom>
            <a:solidFill>
              <a:srgbClr val="FFCB25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8098" rIns="0" bIns="38098" rtlCol="0" anchor="ctr"/>
            <a:lstStyle>
              <a:defPPr>
                <a:defRPr lang="en-US"/>
              </a:defPPr>
              <a:lvl1pPr algn="ctr"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9pPr>
            </a:lstStyle>
            <a:p>
              <a:r>
                <a:rPr lang="en-US" sz="1400" dirty="0">
                  <a:effectLst/>
                </a:rPr>
                <a:t>ARAF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86018" y="2427532"/>
              <a:ext cx="586182" cy="297644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nl-NL"/>
              </a:defPPr>
              <a:lvl1pPr>
                <a:defRPr sz="1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400" dirty="0">
                  <a:effectLst/>
                </a:rPr>
                <a:t>OFF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3824107-C363-4F9A-B5D7-FCB0659D1DE6}"/>
                </a:ext>
              </a:extLst>
            </p:cNvPr>
            <p:cNvSpPr txBox="1"/>
            <p:nvPr/>
          </p:nvSpPr>
          <p:spPr>
            <a:xfrm>
              <a:off x="7888440" y="4356333"/>
              <a:ext cx="674029" cy="300000"/>
            </a:xfrm>
            <a:prstGeom prst="rect">
              <a:avLst/>
            </a:prstGeom>
            <a:solidFill>
              <a:srgbClr val="FFCB25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8098" rIns="0" bIns="38098" rtlCol="0" anchor="ctr"/>
            <a:lstStyle>
              <a:defPPr>
                <a:defRPr lang="en-US"/>
              </a:defPPr>
              <a:lvl1pPr algn="ctr"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9pPr>
            </a:lstStyle>
            <a:p>
              <a:r>
                <a:rPr lang="en-US" sz="1400" dirty="0">
                  <a:effectLst/>
                </a:rPr>
                <a:t>CMAF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CAFD5E1-7F1D-4E89-B952-13E691B48F64}"/>
                </a:ext>
              </a:extLst>
            </p:cNvPr>
            <p:cNvSpPr txBox="1"/>
            <p:nvPr/>
          </p:nvSpPr>
          <p:spPr>
            <a:xfrm>
              <a:off x="8069897" y="2427532"/>
              <a:ext cx="586182" cy="297644"/>
            </a:xfrm>
            <a:prstGeom prst="rect">
              <a:avLst/>
            </a:prstGeom>
            <a:solidFill>
              <a:srgbClr val="FF817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6197" tIns="38098" rIns="76197" bIns="38098" anchor="ctr" anchorCtr="1">
              <a:noAutofit/>
            </a:bodyPr>
            <a:lstStyle>
              <a:defPPr>
                <a:defRPr lang="nl-NL"/>
              </a:defPPr>
              <a:lvl1pPr>
                <a:defRPr sz="1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en-US" sz="1400" dirty="0">
                  <a:effectLst/>
                </a:rPr>
                <a:t>IVC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939785" y="6265120"/>
            <a:ext cx="8066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All acronyms are explained in the companion document to this presentation</a:t>
            </a:r>
            <a:endParaRPr lang="en-US" sz="1600" i="1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7B03694-1AA1-4641-948D-13EC447427DB}"/>
              </a:ext>
            </a:extLst>
          </p:cNvPr>
          <p:cNvCxnSpPr/>
          <p:nvPr/>
        </p:nvCxnSpPr>
        <p:spPr>
          <a:xfrm flipH="1">
            <a:off x="9826335" y="1301646"/>
            <a:ext cx="11300" cy="390577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9A92E7F-2F22-47DB-B8D4-7D054DB8DE2E}"/>
              </a:ext>
            </a:extLst>
          </p:cNvPr>
          <p:cNvSpPr txBox="1"/>
          <p:nvPr/>
        </p:nvSpPr>
        <p:spPr>
          <a:xfrm>
            <a:off x="9497567" y="999834"/>
            <a:ext cx="621959" cy="353939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dirty="0"/>
              <a:t>2020</a:t>
            </a:r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E20ED24B-24ED-4E60-ACD2-08E7A39DF792}"/>
              </a:ext>
            </a:extLst>
          </p:cNvPr>
          <p:cNvSpPr txBox="1">
            <a:spLocks/>
          </p:cNvSpPr>
          <p:nvPr/>
        </p:nvSpPr>
        <p:spPr>
          <a:xfrm>
            <a:off x="726912" y="107328"/>
            <a:ext cx="10738176" cy="103567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363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2"/>
                </a:solidFill>
              </a:rPr>
              <a:t>More Detailed Overview of MPEG Standards</a:t>
            </a:r>
          </a:p>
        </p:txBody>
      </p:sp>
      <p:sp>
        <p:nvSpPr>
          <p:cNvPr id="96" name="Rectangle 36">
            <a:extLst>
              <a:ext uri="{FF2B5EF4-FFF2-40B4-BE49-F238E27FC236}">
                <a16:creationId xmlns:a16="http://schemas.microsoft.com/office/drawing/2014/main" id="{35688763-61FB-448E-9421-BCDF236CA059}"/>
              </a:ext>
            </a:extLst>
          </p:cNvPr>
          <p:cNvSpPr/>
          <p:nvPr/>
        </p:nvSpPr>
        <p:spPr>
          <a:xfrm>
            <a:off x="8629372" y="5916870"/>
            <a:ext cx="960000" cy="30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197" tIns="38098" rIns="76197" bIns="38098" anchor="ctr" anchorCtr="1">
            <a:noAutofit/>
          </a:bodyPr>
          <a:lstStyle/>
          <a:p>
            <a:r>
              <a:rPr lang="en-US" sz="1300" b="1" dirty="0">
                <a:solidFill>
                  <a:schemeClr val="accent2"/>
                </a:solidFill>
              </a:rPr>
              <a:t>MPEG-I</a:t>
            </a:r>
          </a:p>
        </p:txBody>
      </p:sp>
      <p:sp>
        <p:nvSpPr>
          <p:cNvPr id="97" name="Rectangle 36">
            <a:extLst>
              <a:ext uri="{FF2B5EF4-FFF2-40B4-BE49-F238E27FC236}">
                <a16:creationId xmlns:a16="http://schemas.microsoft.com/office/drawing/2014/main" id="{52B0881B-13D0-4B7E-B685-8A749C42DEE3}"/>
              </a:ext>
            </a:extLst>
          </p:cNvPr>
          <p:cNvSpPr/>
          <p:nvPr/>
        </p:nvSpPr>
        <p:spPr>
          <a:xfrm>
            <a:off x="8880575" y="4566339"/>
            <a:ext cx="750647" cy="3000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197" tIns="38098" rIns="76197" bIns="38098" anchor="ctr" anchorCtr="1">
            <a:noAutofit/>
          </a:bodyPr>
          <a:lstStyle/>
          <a:p>
            <a:r>
              <a:rPr lang="en-US" sz="1300" b="1" dirty="0">
                <a:solidFill>
                  <a:schemeClr val="accent2"/>
                </a:solidFill>
              </a:rPr>
              <a:t>OMAF</a:t>
            </a:r>
          </a:p>
        </p:txBody>
      </p:sp>
    </p:spTree>
    <p:extLst>
      <p:ext uri="{BB962C8B-B14F-4D97-AF65-F5344CB8AC3E}">
        <p14:creationId xmlns:p14="http://schemas.microsoft.com/office/powerpoint/2010/main" val="318566373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5109</TotalTime>
  <Words>940</Words>
  <Application>Microsoft Office PowerPoint</Application>
  <PresentationFormat>Widescreen</PresentationFormat>
  <Paragraphs>335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Wingdings 2</vt:lpstr>
      <vt:lpstr>Depth</vt:lpstr>
      <vt:lpstr>INTERNATIONAL ORGANISATION FOR STANDARDISATION ORGANISATION INTERNATIONALE DE NORMALISATION ISO/IEC JTC 1/SC 29/WG 11 CODING OF MOVING PICTURES AND AUDIO   ISO/IEC JTC 1/SC 29/WG 11 N18356 Geneva, CH – March 2019</vt:lpstr>
      <vt:lpstr>MPEG Standardisation Roadmap July  2018</vt:lpstr>
      <vt:lpstr>Why a Standardisation Roadmap?</vt:lpstr>
      <vt:lpstr>What is in the Roadmap</vt:lpstr>
      <vt:lpstr>PowerPoint Presentation</vt:lpstr>
      <vt:lpstr>What is in the Roadmap</vt:lpstr>
      <vt:lpstr>PowerPoint Presentation</vt:lpstr>
      <vt:lpstr>What is in the Roadmap</vt:lpstr>
      <vt:lpstr>PowerPoint Presentation</vt:lpstr>
      <vt:lpstr>Significant Developments Shape MPEG’s Roadmap</vt:lpstr>
      <vt:lpstr>5-Year Planning</vt:lpstr>
      <vt:lpstr>PowerPoint Presentation</vt:lpstr>
      <vt:lpstr>PowerPoint Presentation</vt:lpstr>
      <vt:lpstr>PowerPoint Presentation</vt:lpstr>
      <vt:lpstr>MPEG-I</vt:lpstr>
      <vt:lpstr>Versatile Video Codec – Timeline (MPEG-I pt. 3) </vt:lpstr>
      <vt:lpstr>MPEG &amp; 5G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OMAF V.2</dc:title>
  <dc:creator>Koenen, R.H. (Rob)</dc:creator>
  <cp:lastModifiedBy>R K</cp:lastModifiedBy>
  <cp:revision>132</cp:revision>
  <dcterms:created xsi:type="dcterms:W3CDTF">2018-01-20T11:00:54Z</dcterms:created>
  <dcterms:modified xsi:type="dcterms:W3CDTF">2019-03-29T16:31:10Z</dcterms:modified>
</cp:coreProperties>
</file>