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docProps/custom.xml" ContentType="application/vnd.openxmlformats-officedocument.custom-properties+xml"/>
  <Override PartName="/ppt/charts/chart3.xml" ContentType="application/vnd.openxmlformats-officedocument.drawingml.char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0" r:id="rId2"/>
    <p:sldMasterId id="2147483651" r:id="rId3"/>
    <p:sldMasterId id="2147483684" r:id="rId4"/>
    <p:sldMasterId id="2147483703" r:id="rId5"/>
  </p:sldMasterIdLst>
  <p:notesMasterIdLst>
    <p:notesMasterId r:id="rId19"/>
  </p:notesMasterIdLst>
  <p:sldIdLst>
    <p:sldId id="319" r:id="rId6"/>
    <p:sldId id="433" r:id="rId7"/>
    <p:sldId id="431" r:id="rId8"/>
    <p:sldId id="456" r:id="rId9"/>
    <p:sldId id="444" r:id="rId10"/>
    <p:sldId id="453" r:id="rId11"/>
    <p:sldId id="449" r:id="rId12"/>
    <p:sldId id="448" r:id="rId13"/>
    <p:sldId id="452" r:id="rId14"/>
    <p:sldId id="443" r:id="rId15"/>
    <p:sldId id="454" r:id="rId16"/>
    <p:sldId id="320" r:id="rId17"/>
    <p:sldId id="45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FFFFFF"/>
    <a:srgbClr val="006699"/>
    <a:srgbClr val="99CCCC"/>
    <a:srgbClr val="FF6600"/>
    <a:srgbClr val="99CCFF"/>
    <a:srgbClr val="0099CC"/>
    <a:srgbClr val="009999"/>
    <a:srgbClr val="CCFF99"/>
    <a:srgbClr val="CC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4B1156A-380E-4F78-BDF5-A606A8083BF9}" styleName="中度样式 4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45" autoAdjust="0"/>
    <p:restoredTop sz="92442" autoAdjust="0"/>
  </p:normalViewPr>
  <p:slideViewPr>
    <p:cSldViewPr snapToGrid="0" showGuides="1">
      <p:cViewPr>
        <p:scale>
          <a:sx n="50" d="100"/>
          <a:sy n="50" d="100"/>
        </p:scale>
        <p:origin x="-1238" y="-62"/>
      </p:cViewPr>
      <p:guideLst>
        <p:guide orient="horz" pos="2181"/>
        <p:guide orient="horz" pos="1622"/>
        <p:guide orient="horz" pos="709"/>
        <p:guide orient="horz" pos="3641"/>
        <p:guide orient="horz" pos="2892"/>
        <p:guide orient="horz" pos="998"/>
        <p:guide orient="horz" pos="2441"/>
        <p:guide pos="4473"/>
        <p:guide pos="476"/>
        <p:guide pos="5556"/>
        <p:guide pos="1490"/>
        <p:guide pos="3933"/>
        <p:guide pos="1953"/>
        <p:guide pos="3436"/>
        <p:guide pos="2665"/>
      </p:guideLst>
    </p:cSldViewPr>
  </p:slideViewPr>
  <p:notesTextViewPr>
    <p:cViewPr>
      <p:scale>
        <a:sx n="100" d="100"/>
        <a:sy n="100" d="100"/>
      </p:scale>
      <p:origin x="0" y="0"/>
    </p:cViewPr>
  </p:notesTextViewPr>
  <p:sorterViewPr>
    <p:cViewPr>
      <p:scale>
        <a:sx n="100" d="100"/>
        <a:sy n="100" d="100"/>
      </p:scale>
      <p:origin x="0" y="200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5GMC-2014\05-Trips\20141020-MPEG110\MPEGNGVideoBrainStorm\&#26032;&#24314;%20Microsoft%20Office%20Excel%20&#24037;&#20316;&#34920;.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E:\5GMC-2014\05-Trips\20141020-MPEG110\MPEGNGVideoBrainStorm\LandscapeOfVideo2020.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5GMC-2014\05-Trips\20141020-MPEG110\CodecASIC.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0.10341242112947795"/>
          <c:y val="5.1400554097404488E-2"/>
          <c:w val="0.76993307955710932"/>
          <c:h val="0.76780475357247258"/>
        </c:manualLayout>
      </c:layout>
      <c:bubbleChart>
        <c:ser>
          <c:idx val="0"/>
          <c:order val="0"/>
          <c:tx>
            <c:strRef>
              <c:f>Sheet1!$F$33</c:f>
              <c:strCache>
                <c:ptCount val="1"/>
                <c:pt idx="0">
                  <c:v>Broadcasting</c:v>
                </c:pt>
              </c:strCache>
            </c:strRef>
          </c:tx>
          <c:dLbls>
            <c:dLbl>
              <c:idx val="0"/>
              <c:layout>
                <c:manualLayout>
                  <c:x val="-1.5165668394014861E-2"/>
                  <c:y val="1.3157894736842111E-2"/>
                </c:manualLayout>
              </c:layout>
              <c:showSerName val="1"/>
            </c:dLbl>
            <c:txPr>
              <a:bodyPr/>
              <a:lstStyle/>
              <a:p>
                <a:pPr>
                  <a:defRPr sz="1100" b="1"/>
                </a:pPr>
                <a:endParaRPr lang="zh-CN"/>
              </a:p>
            </c:txPr>
            <c:showSerName val="1"/>
          </c:dLbls>
          <c:xVal>
            <c:numRef>
              <c:f>Sheet1!$B$33</c:f>
              <c:numCache>
                <c:formatCode>General</c:formatCode>
                <c:ptCount val="1"/>
                <c:pt idx="0">
                  <c:v>1</c:v>
                </c:pt>
              </c:numCache>
            </c:numRef>
          </c:xVal>
          <c:yVal>
            <c:numRef>
              <c:f>Sheet1!$C$33</c:f>
              <c:numCache>
                <c:formatCode>General</c:formatCode>
                <c:ptCount val="1"/>
                <c:pt idx="0">
                  <c:v>1</c:v>
                </c:pt>
              </c:numCache>
            </c:numRef>
          </c:yVal>
          <c:bubbleSize>
            <c:numRef>
              <c:f>Sheet1!$D$33</c:f>
              <c:numCache>
                <c:formatCode>General</c:formatCode>
                <c:ptCount val="1"/>
                <c:pt idx="0">
                  <c:v>3</c:v>
                </c:pt>
              </c:numCache>
            </c:numRef>
          </c:bubbleSize>
          <c:bubble3D val="1"/>
        </c:ser>
        <c:ser>
          <c:idx val="1"/>
          <c:order val="1"/>
          <c:tx>
            <c:strRef>
              <c:f>Sheet1!$F$34</c:f>
              <c:strCache>
                <c:ptCount val="1"/>
                <c:pt idx="0">
                  <c:v>Streaming</c:v>
                </c:pt>
              </c:strCache>
            </c:strRef>
          </c:tx>
          <c:spPr>
            <a:ln w="25400">
              <a:noFill/>
            </a:ln>
          </c:spPr>
          <c:dLbls>
            <c:dLbl>
              <c:idx val="0"/>
              <c:layout>
                <c:manualLayout>
                  <c:x val="-9.4601251766606286E-3"/>
                  <c:y val="-2.6315789473684292E-2"/>
                </c:manualLayout>
              </c:layout>
              <c:showSerName val="1"/>
            </c:dLbl>
            <c:txPr>
              <a:bodyPr/>
              <a:lstStyle/>
              <a:p>
                <a:pPr>
                  <a:defRPr sz="1100" b="1"/>
                </a:pPr>
                <a:endParaRPr lang="zh-CN"/>
              </a:p>
            </c:txPr>
            <c:showSerName val="1"/>
          </c:dLbls>
          <c:xVal>
            <c:numRef>
              <c:f>Sheet1!$B$34</c:f>
              <c:numCache>
                <c:formatCode>General</c:formatCode>
                <c:ptCount val="1"/>
                <c:pt idx="0">
                  <c:v>1</c:v>
                </c:pt>
              </c:numCache>
            </c:numRef>
          </c:xVal>
          <c:yVal>
            <c:numRef>
              <c:f>Sheet1!$C$34</c:f>
              <c:numCache>
                <c:formatCode>General</c:formatCode>
                <c:ptCount val="1"/>
                <c:pt idx="0">
                  <c:v>3</c:v>
                </c:pt>
              </c:numCache>
            </c:numRef>
          </c:yVal>
          <c:bubbleSize>
            <c:numRef>
              <c:f>Sheet1!$D$34</c:f>
              <c:numCache>
                <c:formatCode>General</c:formatCode>
                <c:ptCount val="1"/>
                <c:pt idx="0">
                  <c:v>7</c:v>
                </c:pt>
              </c:numCache>
            </c:numRef>
          </c:bubbleSize>
          <c:bubble3D val="1"/>
        </c:ser>
        <c:ser>
          <c:idx val="2"/>
          <c:order val="2"/>
          <c:tx>
            <c:strRef>
              <c:f>Sheet1!$F$35</c:f>
              <c:strCache>
                <c:ptCount val="1"/>
                <c:pt idx="0">
                  <c:v>Surveillance</c:v>
                </c:pt>
              </c:strCache>
            </c:strRef>
          </c:tx>
          <c:spPr>
            <a:ln w="25400">
              <a:noFill/>
            </a:ln>
          </c:spPr>
          <c:dLbls>
            <c:dLbl>
              <c:idx val="0"/>
              <c:layout>
                <c:manualLayout>
                  <c:x val="-6.6225165562913768E-3"/>
                  <c:y val="2.6315789473684216E-2"/>
                </c:manualLayout>
              </c:layout>
              <c:showSerName val="1"/>
            </c:dLbl>
            <c:txPr>
              <a:bodyPr/>
              <a:lstStyle/>
              <a:p>
                <a:pPr>
                  <a:defRPr sz="1100" b="1"/>
                </a:pPr>
                <a:endParaRPr lang="zh-CN"/>
              </a:p>
            </c:txPr>
            <c:showSerName val="1"/>
          </c:dLbls>
          <c:xVal>
            <c:numRef>
              <c:f>Sheet1!$B$35</c:f>
              <c:numCache>
                <c:formatCode>General</c:formatCode>
                <c:ptCount val="1"/>
                <c:pt idx="0">
                  <c:v>2.5</c:v>
                </c:pt>
              </c:numCache>
            </c:numRef>
          </c:xVal>
          <c:yVal>
            <c:numRef>
              <c:f>Sheet1!$C$35</c:f>
              <c:numCache>
                <c:formatCode>General</c:formatCode>
                <c:ptCount val="1"/>
                <c:pt idx="0">
                  <c:v>2</c:v>
                </c:pt>
              </c:numCache>
            </c:numRef>
          </c:yVal>
          <c:bubbleSize>
            <c:numRef>
              <c:f>Sheet1!$D$35</c:f>
              <c:numCache>
                <c:formatCode>General</c:formatCode>
                <c:ptCount val="1"/>
                <c:pt idx="0">
                  <c:v>8</c:v>
                </c:pt>
              </c:numCache>
            </c:numRef>
          </c:bubbleSize>
          <c:bubble3D val="1"/>
        </c:ser>
        <c:ser>
          <c:idx val="3"/>
          <c:order val="3"/>
          <c:tx>
            <c:strRef>
              <c:f>Sheet1!$F$36</c:f>
              <c:strCache>
                <c:ptCount val="1"/>
                <c:pt idx="0">
                  <c:v>Conference</c:v>
                </c:pt>
              </c:strCache>
            </c:strRef>
          </c:tx>
          <c:spPr>
            <a:ln w="25400">
              <a:noFill/>
            </a:ln>
          </c:spPr>
          <c:dLbls>
            <c:dLbl>
              <c:idx val="0"/>
              <c:layout>
                <c:manualLayout>
                  <c:x val="-8.9016308858828695E-3"/>
                  <c:y val="-3.453515678961197E-7"/>
                </c:manualLayout>
              </c:layout>
              <c:showSerName val="1"/>
            </c:dLbl>
            <c:txPr>
              <a:bodyPr/>
              <a:lstStyle/>
              <a:p>
                <a:pPr>
                  <a:defRPr sz="1050" b="1"/>
                </a:pPr>
                <a:endParaRPr lang="zh-CN"/>
              </a:p>
            </c:txPr>
            <c:showSerName val="1"/>
          </c:dLbls>
          <c:xVal>
            <c:numRef>
              <c:f>Sheet1!$B$36</c:f>
              <c:numCache>
                <c:formatCode>General</c:formatCode>
                <c:ptCount val="1"/>
                <c:pt idx="0">
                  <c:v>4</c:v>
                </c:pt>
              </c:numCache>
            </c:numRef>
          </c:xVal>
          <c:yVal>
            <c:numRef>
              <c:f>Sheet1!$C$36</c:f>
              <c:numCache>
                <c:formatCode>General</c:formatCode>
                <c:ptCount val="1"/>
                <c:pt idx="0">
                  <c:v>1</c:v>
                </c:pt>
              </c:numCache>
            </c:numRef>
          </c:yVal>
          <c:bubbleSize>
            <c:numRef>
              <c:f>Sheet1!$D$36</c:f>
              <c:numCache>
                <c:formatCode>General</c:formatCode>
                <c:ptCount val="1"/>
                <c:pt idx="0">
                  <c:v>1</c:v>
                </c:pt>
              </c:numCache>
            </c:numRef>
          </c:bubbleSize>
          <c:bubble3D val="1"/>
        </c:ser>
        <c:ser>
          <c:idx val="4"/>
          <c:order val="4"/>
          <c:tx>
            <c:strRef>
              <c:f>Sheet1!$F$37</c:f>
              <c:strCache>
                <c:ptCount val="1"/>
                <c:pt idx="0">
                  <c:v>EventTime</c:v>
                </c:pt>
              </c:strCache>
            </c:strRef>
          </c:tx>
          <c:spPr>
            <a:ln w="25400">
              <a:noFill/>
            </a:ln>
          </c:spPr>
          <c:dLbls>
            <c:dLbl>
              <c:idx val="0"/>
              <c:layout>
                <c:manualLayout>
                  <c:x val="-2.6490066225165535E-2"/>
                  <c:y val="5.7017543859649293E-2"/>
                </c:manualLayout>
              </c:layout>
              <c:showSerName val="1"/>
            </c:dLbl>
            <c:txPr>
              <a:bodyPr/>
              <a:lstStyle/>
              <a:p>
                <a:pPr>
                  <a:defRPr sz="1100" b="1"/>
                </a:pPr>
                <a:endParaRPr lang="zh-CN"/>
              </a:p>
            </c:txPr>
            <c:showSerName val="1"/>
          </c:dLbls>
          <c:xVal>
            <c:numRef>
              <c:f>Sheet1!$B$37</c:f>
              <c:numCache>
                <c:formatCode>General</c:formatCode>
                <c:ptCount val="1"/>
                <c:pt idx="0">
                  <c:v>4</c:v>
                </c:pt>
              </c:numCache>
            </c:numRef>
          </c:xVal>
          <c:yVal>
            <c:numRef>
              <c:f>Sheet1!$C$37</c:f>
              <c:numCache>
                <c:formatCode>General</c:formatCode>
                <c:ptCount val="1"/>
                <c:pt idx="0">
                  <c:v>4</c:v>
                </c:pt>
              </c:numCache>
            </c:numRef>
          </c:yVal>
          <c:bubbleSize>
            <c:numRef>
              <c:f>Sheet1!$D$37</c:f>
              <c:numCache>
                <c:formatCode>General</c:formatCode>
                <c:ptCount val="1"/>
                <c:pt idx="0">
                  <c:v>4</c:v>
                </c:pt>
              </c:numCache>
            </c:numRef>
          </c:bubbleSize>
          <c:bubble3D val="1"/>
        </c:ser>
        <c:ser>
          <c:idx val="5"/>
          <c:order val="5"/>
          <c:tx>
            <c:strRef>
              <c:f>Sheet1!$F$38</c:f>
              <c:strCache>
                <c:ptCount val="1"/>
                <c:pt idx="0">
                  <c:v>VideoSharing</c:v>
                </c:pt>
              </c:strCache>
            </c:strRef>
          </c:tx>
          <c:spPr>
            <a:ln w="25400">
              <a:noFill/>
            </a:ln>
          </c:spPr>
          <c:dLbls>
            <c:dLbl>
              <c:idx val="0"/>
              <c:layout>
                <c:manualLayout>
                  <c:x val="-1.3245033112582781E-2"/>
                  <c:y val="6.1403508771929766E-2"/>
                </c:manualLayout>
              </c:layout>
              <c:showSerName val="1"/>
            </c:dLbl>
            <c:txPr>
              <a:bodyPr/>
              <a:lstStyle/>
              <a:p>
                <a:pPr>
                  <a:defRPr sz="1100" b="1"/>
                </a:pPr>
                <a:endParaRPr lang="zh-CN"/>
              </a:p>
            </c:txPr>
            <c:showSerName val="1"/>
          </c:dLbls>
          <c:xVal>
            <c:numRef>
              <c:f>Sheet1!$B$38</c:f>
              <c:numCache>
                <c:formatCode>General</c:formatCode>
                <c:ptCount val="1"/>
                <c:pt idx="0">
                  <c:v>5</c:v>
                </c:pt>
              </c:numCache>
            </c:numRef>
          </c:xVal>
          <c:yVal>
            <c:numRef>
              <c:f>Sheet1!$C$38</c:f>
              <c:numCache>
                <c:formatCode>General</c:formatCode>
                <c:ptCount val="1"/>
                <c:pt idx="0">
                  <c:v>5</c:v>
                </c:pt>
              </c:numCache>
            </c:numRef>
          </c:yVal>
          <c:bubbleSize>
            <c:numRef>
              <c:f>Sheet1!$D$38</c:f>
              <c:numCache>
                <c:formatCode>General</c:formatCode>
                <c:ptCount val="1"/>
                <c:pt idx="0">
                  <c:v>10</c:v>
                </c:pt>
              </c:numCache>
            </c:numRef>
          </c:bubbleSize>
          <c:bubble3D val="1"/>
        </c:ser>
        <c:bubbleScale val="100"/>
        <c:axId val="84329600"/>
        <c:axId val="84331136"/>
      </c:bubbleChart>
      <c:valAx>
        <c:axId val="84329600"/>
        <c:scaling>
          <c:orientation val="minMax"/>
        </c:scaling>
        <c:axPos val="b"/>
        <c:numFmt formatCode="General" sourceLinked="1"/>
        <c:tickLblPos val="none"/>
        <c:spPr>
          <a:ln w="15875">
            <a:headEnd type="none"/>
            <a:tailEnd type="triangle"/>
          </a:ln>
        </c:spPr>
        <c:crossAx val="84331136"/>
        <c:crosses val="autoZero"/>
        <c:crossBetween val="midCat"/>
      </c:valAx>
      <c:valAx>
        <c:axId val="84331136"/>
        <c:scaling>
          <c:orientation val="minMax"/>
        </c:scaling>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tickLblPos val="none"/>
        <c:spPr>
          <a:ln w="19050">
            <a:tailEnd type="triangle"/>
          </a:ln>
        </c:spPr>
        <c:crossAx val="84329600"/>
        <c:crosses val="autoZero"/>
        <c:crossBetween val="midCat"/>
      </c:valAx>
    </c:plotArea>
    <c:plotVisOnly val="1"/>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barChart>
        <c:barDir val="col"/>
        <c:grouping val="percentStacked"/>
        <c:ser>
          <c:idx val="0"/>
          <c:order val="0"/>
          <c:tx>
            <c:strRef>
              <c:f>Sheet2!$D$22</c:f>
              <c:strCache>
                <c:ptCount val="1"/>
                <c:pt idx="0">
                  <c:v>360p-</c:v>
                </c:pt>
              </c:strCache>
            </c:strRef>
          </c:tx>
          <c:dLbls>
            <c:showVal val="1"/>
          </c:dLbls>
          <c:cat>
            <c:strRef>
              <c:f>Sheet2!$C$23:$C$24</c:f>
              <c:strCache>
                <c:ptCount val="2"/>
                <c:pt idx="0">
                  <c:v>3G</c:v>
                </c:pt>
                <c:pt idx="1">
                  <c:v>4G</c:v>
                </c:pt>
              </c:strCache>
            </c:strRef>
          </c:cat>
          <c:val>
            <c:numRef>
              <c:f>Sheet2!$D$23:$D$24</c:f>
              <c:numCache>
                <c:formatCode>0.00%</c:formatCode>
                <c:ptCount val="2"/>
                <c:pt idx="0">
                  <c:v>0.81599999999999995</c:v>
                </c:pt>
                <c:pt idx="1">
                  <c:v>0.60700000000000043</c:v>
                </c:pt>
              </c:numCache>
            </c:numRef>
          </c:val>
        </c:ser>
        <c:ser>
          <c:idx val="1"/>
          <c:order val="1"/>
          <c:tx>
            <c:strRef>
              <c:f>Sheet2!$E$22</c:f>
              <c:strCache>
                <c:ptCount val="1"/>
                <c:pt idx="0">
                  <c:v>480p</c:v>
                </c:pt>
              </c:strCache>
            </c:strRef>
          </c:tx>
          <c:dLbls>
            <c:showVal val="1"/>
          </c:dLbls>
          <c:cat>
            <c:strRef>
              <c:f>Sheet2!$C$23:$C$24</c:f>
              <c:strCache>
                <c:ptCount val="2"/>
                <c:pt idx="0">
                  <c:v>3G</c:v>
                </c:pt>
                <c:pt idx="1">
                  <c:v>4G</c:v>
                </c:pt>
              </c:strCache>
            </c:strRef>
          </c:cat>
          <c:val>
            <c:numRef>
              <c:f>Sheet2!$E$23:$E$24</c:f>
              <c:numCache>
                <c:formatCode>0.00%</c:formatCode>
                <c:ptCount val="2"/>
                <c:pt idx="0">
                  <c:v>0.1770000000000001</c:v>
                </c:pt>
                <c:pt idx="1">
                  <c:v>0.36500000000000027</c:v>
                </c:pt>
              </c:numCache>
            </c:numRef>
          </c:val>
        </c:ser>
        <c:ser>
          <c:idx val="2"/>
          <c:order val="2"/>
          <c:tx>
            <c:strRef>
              <c:f>Sheet2!$F$22</c:f>
              <c:strCache>
                <c:ptCount val="1"/>
                <c:pt idx="0">
                  <c:v>720p+</c:v>
                </c:pt>
              </c:strCache>
            </c:strRef>
          </c:tx>
          <c:dLbls>
            <c:showVal val="1"/>
          </c:dLbls>
          <c:cat>
            <c:strRef>
              <c:f>Sheet2!$C$23:$C$24</c:f>
              <c:strCache>
                <c:ptCount val="2"/>
                <c:pt idx="0">
                  <c:v>3G</c:v>
                </c:pt>
                <c:pt idx="1">
                  <c:v>4G</c:v>
                </c:pt>
              </c:strCache>
            </c:strRef>
          </c:cat>
          <c:val>
            <c:numRef>
              <c:f>Sheet2!$F$23:$F$24</c:f>
              <c:numCache>
                <c:formatCode>0.00%</c:formatCode>
                <c:ptCount val="2"/>
                <c:pt idx="0">
                  <c:v>7.0000000000000687E-3</c:v>
                </c:pt>
                <c:pt idx="1">
                  <c:v>2.8000000000000032E-2</c:v>
                </c:pt>
              </c:numCache>
            </c:numRef>
          </c:val>
        </c:ser>
        <c:overlap val="100"/>
        <c:axId val="83824640"/>
        <c:axId val="83826176"/>
      </c:barChart>
      <c:catAx>
        <c:axId val="83824640"/>
        <c:scaling>
          <c:orientation val="minMax"/>
        </c:scaling>
        <c:axPos val="b"/>
        <c:tickLblPos val="nextTo"/>
        <c:crossAx val="83826176"/>
        <c:crosses val="autoZero"/>
        <c:auto val="1"/>
        <c:lblAlgn val="ctr"/>
        <c:lblOffset val="100"/>
      </c:catAx>
      <c:valAx>
        <c:axId val="83826176"/>
        <c:scaling>
          <c:orientation val="minMax"/>
        </c:scaling>
        <c:axPos val="l"/>
        <c:majorGridlines/>
        <c:numFmt formatCode="0%" sourceLinked="1"/>
        <c:tickLblPos val="nextTo"/>
        <c:crossAx val="83824640"/>
        <c:crosses val="autoZero"/>
        <c:crossBetween val="between"/>
      </c:valAx>
    </c:plotArea>
    <c:legend>
      <c:legendPos val="r"/>
      <c:layout/>
    </c:legend>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lrMapOvr bg1="lt1" tx1="dk1" bg2="lt2" tx2="dk2" accent1="accent1" accent2="accent2" accent3="accent3" accent4="accent4" accent5="accent5" accent6="accent6" hlink="hlink" folHlink="folHlink"/>
  <c:chart>
    <c:plotArea>
      <c:layout>
        <c:manualLayout>
          <c:layoutTarget val="inner"/>
          <c:xMode val="edge"/>
          <c:yMode val="edge"/>
          <c:x val="0.12039826007664553"/>
          <c:y val="0.22282187699510517"/>
          <c:w val="0.76116142759150573"/>
          <c:h val="0.61315015803204787"/>
        </c:manualLayout>
      </c:layout>
      <c:lineChart>
        <c:grouping val="standard"/>
        <c:ser>
          <c:idx val="0"/>
          <c:order val="0"/>
          <c:spPr>
            <a:ln>
              <a:noFill/>
            </a:ln>
          </c:spPr>
          <c:marker>
            <c:symbol val="dash"/>
            <c:size val="14"/>
          </c:marker>
          <c:cat>
            <c:strRef>
              <c:f>Sheet1!$D$2:$D$9</c:f>
              <c:strCache>
                <c:ptCount val="8"/>
                <c:pt idx="0">
                  <c:v>65nm</c:v>
                </c:pt>
                <c:pt idx="1">
                  <c:v>40nm</c:v>
                </c:pt>
                <c:pt idx="2">
                  <c:v>28nm</c:v>
                </c:pt>
                <c:pt idx="3">
                  <c:v>20nm</c:v>
                </c:pt>
                <c:pt idx="4">
                  <c:v>16nm</c:v>
                </c:pt>
                <c:pt idx="5">
                  <c:v>14nm</c:v>
                </c:pt>
                <c:pt idx="6">
                  <c:v>12nm</c:v>
                </c:pt>
                <c:pt idx="7">
                  <c:v>10nm</c:v>
                </c:pt>
              </c:strCache>
            </c:strRef>
          </c:cat>
          <c:val>
            <c:numRef>
              <c:f>Sheet1!$F$2:$F$9</c:f>
              <c:numCache>
                <c:formatCode>0.0_ </c:formatCode>
                <c:ptCount val="8"/>
                <c:pt idx="0">
                  <c:v>1</c:v>
                </c:pt>
                <c:pt idx="1">
                  <c:v>1.625</c:v>
                </c:pt>
                <c:pt idx="2">
                  <c:v>2.3214285714285707</c:v>
                </c:pt>
                <c:pt idx="3">
                  <c:v>3.25</c:v>
                </c:pt>
                <c:pt idx="4">
                  <c:v>4.0624999999999956</c:v>
                </c:pt>
                <c:pt idx="5">
                  <c:v>4.6428571428571415</c:v>
                </c:pt>
                <c:pt idx="6">
                  <c:v>5.4166666666666714</c:v>
                </c:pt>
                <c:pt idx="7">
                  <c:v>6.5</c:v>
                </c:pt>
              </c:numCache>
            </c:numRef>
          </c:val>
        </c:ser>
        <c:marker val="1"/>
        <c:axId val="83869696"/>
        <c:axId val="83871232"/>
      </c:lineChart>
      <c:catAx>
        <c:axId val="83869696"/>
        <c:scaling>
          <c:orientation val="minMax"/>
        </c:scaling>
        <c:axPos val="b"/>
        <c:numFmt formatCode="@" sourceLinked="1"/>
        <c:tickLblPos val="nextTo"/>
        <c:crossAx val="83871232"/>
        <c:crossesAt val="0"/>
        <c:lblAlgn val="ctr"/>
        <c:lblOffset val="100"/>
      </c:catAx>
      <c:valAx>
        <c:axId val="83871232"/>
        <c:scaling>
          <c:orientation val="minMax"/>
          <c:min val="1"/>
        </c:scaling>
        <c:axPos val="l"/>
        <c:majorGridlines/>
        <c:numFmt formatCode="0.0_ " sourceLinked="1"/>
        <c:majorTickMark val="none"/>
        <c:tickLblPos val="low"/>
        <c:crossAx val="83869696"/>
        <c:crosses val="autoZero"/>
        <c:crossBetween val="between"/>
      </c:valAx>
    </c:plotArea>
    <c:plotVisOnly val="1"/>
  </c:chart>
  <c:externalData r:id="rId2"/>
</c:chartSpace>
</file>

<file path=ppt/drawings/drawing1.xml><?xml version="1.0" encoding="utf-8"?>
<c:userShapes xmlns:c="http://schemas.openxmlformats.org/drawingml/2006/chart">
  <cdr:relSizeAnchor xmlns:cdr="http://schemas.openxmlformats.org/drawingml/2006/chartDrawing">
    <cdr:from>
      <cdr:x>0.34694</cdr:x>
      <cdr:y>0.86458</cdr:y>
    </cdr:from>
    <cdr:to>
      <cdr:x>0.66151</cdr:x>
      <cdr:y>0.97222</cdr:y>
    </cdr:to>
    <cdr:sp macro="" textlink="">
      <cdr:nvSpPr>
        <cdr:cNvPr id="2" name="TextBox 1"/>
        <cdr:cNvSpPr txBox="1"/>
      </cdr:nvSpPr>
      <cdr:spPr>
        <a:xfrm xmlns:a="http://schemas.openxmlformats.org/drawingml/2006/main">
          <a:off x="1933192" y="2503484"/>
          <a:ext cx="1752823" cy="3116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400" b="1" i="1" dirty="0" smtClean="0"/>
            <a:t>Sociability</a:t>
          </a:r>
          <a:endParaRPr lang="zh-CN" altLang="en-US" sz="1400" b="1" i="1" dirty="0"/>
        </a:p>
      </cdr:txBody>
    </cdr:sp>
  </cdr:relSizeAnchor>
  <cdr:relSizeAnchor xmlns:cdr="http://schemas.openxmlformats.org/drawingml/2006/chartDrawing">
    <cdr:from>
      <cdr:x>0.01688</cdr:x>
      <cdr:y>0.2345</cdr:y>
    </cdr:from>
    <cdr:to>
      <cdr:x>0.0798</cdr:x>
      <cdr:y>0.60855</cdr:y>
    </cdr:to>
    <cdr:sp macro="" textlink="">
      <cdr:nvSpPr>
        <cdr:cNvPr id="3" name="TextBox 2"/>
        <cdr:cNvSpPr txBox="1"/>
      </cdr:nvSpPr>
      <cdr:spPr>
        <a:xfrm xmlns:a="http://schemas.openxmlformats.org/drawingml/2006/main" rot="10800000">
          <a:off x="101766" y="736601"/>
          <a:ext cx="379332" cy="1174935"/>
        </a:xfrm>
        <a:prstGeom xmlns:a="http://schemas.openxmlformats.org/drawingml/2006/main" prst="rect">
          <a:avLst/>
        </a:prstGeom>
      </cdr:spPr>
      <cdr:txBody>
        <a:bodyPr xmlns:a="http://schemas.openxmlformats.org/drawingml/2006/main" vertOverflow="clip" vert="eaVert" wrap="square" rtlCol="0" anchor="ctr"/>
        <a:lstStyle xmlns:a="http://schemas.openxmlformats.org/drawingml/2006/main"/>
        <a:p xmlns:a="http://schemas.openxmlformats.org/drawingml/2006/main">
          <a:pPr algn="ctr"/>
          <a:r>
            <a:rPr lang="en-US" altLang="zh-CN" sz="1400" b="1" i="1" dirty="0"/>
            <a:t>Mobility</a:t>
          </a:r>
          <a:endParaRPr lang="zh-CN" altLang="en-US" sz="1400" b="1"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174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74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74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174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B178E1B-5673-4FF9-9A6E-429BEB20086A}" type="slidenum">
              <a:rPr lang="zh-CN" altLang="en-US"/>
              <a:pPr/>
              <a:t>‹#›</a:t>
            </a:fld>
            <a:endParaRPr lang="en-US" altLang="zh-CN"/>
          </a:p>
        </p:txBody>
      </p:sp>
    </p:spTree>
    <p:extLst>
      <p:ext uri="{BB962C8B-B14F-4D97-AF65-F5344CB8AC3E}">
        <p14:creationId xmlns="" xmlns:p14="http://schemas.microsoft.com/office/powerpoint/2010/main" val="14819574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https://blogs.cisco.com/news/cisco-vni-global-mobile-data-forecast-update-2013-2018/</a:t>
            </a:r>
          </a:p>
          <a:p>
            <a:r>
              <a:rPr lang="en-US" altLang="zh-CN" dirty="0" smtClean="0"/>
              <a:t>http://www.citrix.com/content/dam/citrix/en_us/documents/products-solutions/mobile-analytics-report-feb-2014.pdf?accessmode=direct</a:t>
            </a:r>
          </a:p>
          <a:p>
            <a:r>
              <a:rPr lang="en-US" altLang="zh-CN" dirty="0" smtClean="0"/>
              <a:t>http://www.citrix.com/content/dam/citrix/en_us/documents/products-solutions/bytemobile-mobile-analytics-report-november-2013.pdf</a:t>
            </a:r>
          </a:p>
        </p:txBody>
      </p:sp>
      <p:sp>
        <p:nvSpPr>
          <p:cNvPr id="4" name="灯片编号占位符 3"/>
          <p:cNvSpPr>
            <a:spLocks noGrp="1"/>
          </p:cNvSpPr>
          <p:nvPr>
            <p:ph type="sldNum" sz="quarter" idx="10"/>
          </p:nvPr>
        </p:nvSpPr>
        <p:spPr/>
        <p:txBody>
          <a:bodyPr/>
          <a:lstStyle/>
          <a:p>
            <a:fld id="{EB178E1B-5673-4FF9-9A6E-429BEB20086A}" type="slidenum">
              <a:rPr lang="zh-CN" altLang="en-US" smtClean="0"/>
              <a:pPr/>
              <a:t>4</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http://wenku.baidu.com/link?url=zh8e3eriYLJmrxF8AeqtZs4vzWZ2nSqYNY50P9Yn8GyVEAS8Unrp6dbsyeA9jeO9eZalymILX1zAaPKBSjGtxlJfIAFlEJkC3AmXVsuFc5q</a:t>
            </a:r>
          </a:p>
          <a:p>
            <a:r>
              <a:rPr lang="en-US" altLang="zh-CN" sz="1200" kern="1200" dirty="0" smtClean="0">
                <a:solidFill>
                  <a:schemeClr val="tx1"/>
                </a:solidFill>
                <a:latin typeface="Arial" charset="0"/>
                <a:ea typeface="+mn-ea"/>
                <a:cs typeface="+mn-cs"/>
              </a:rPr>
              <a:t>LTE and its evolution will be the main way for MBB streaming in the next decade</a:t>
            </a:r>
            <a:endParaRPr lang="zh-CN" altLang="en-US" dirty="0"/>
          </a:p>
        </p:txBody>
      </p:sp>
      <p:sp>
        <p:nvSpPr>
          <p:cNvPr id="4" name="灯片编号占位符 3"/>
          <p:cNvSpPr>
            <a:spLocks noGrp="1"/>
          </p:cNvSpPr>
          <p:nvPr>
            <p:ph type="sldNum" sz="quarter" idx="10"/>
          </p:nvPr>
        </p:nvSpPr>
        <p:spPr/>
        <p:txBody>
          <a:bodyPr/>
          <a:lstStyle/>
          <a:p>
            <a:fld id="{EB178E1B-5673-4FF9-9A6E-429BEB20086A}" type="slidenum">
              <a:rPr lang="zh-CN" altLang="en-US" smtClean="0"/>
              <a:pPr/>
              <a:t>6</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http://wenku.baidu.com/link?url=zh8e3eriYLJmrxF8AeqtZs4vzWZ2nSqYNY50P9Yn8GyVEAS8Unrp6dbsyeA9jeO9eZalymILX1zAaPKBSjGtxlJfIAFlEJkC3AmXVsuFc5q</a:t>
            </a:r>
            <a:endParaRPr lang="zh-CN" altLang="en-US" dirty="0"/>
          </a:p>
        </p:txBody>
      </p:sp>
      <p:sp>
        <p:nvSpPr>
          <p:cNvPr id="4" name="灯片编号占位符 3"/>
          <p:cNvSpPr>
            <a:spLocks noGrp="1"/>
          </p:cNvSpPr>
          <p:nvPr>
            <p:ph type="sldNum" sz="quarter" idx="10"/>
          </p:nvPr>
        </p:nvSpPr>
        <p:spPr/>
        <p:txBody>
          <a:bodyPr/>
          <a:lstStyle/>
          <a:p>
            <a:fld id="{EB178E1B-5673-4FF9-9A6E-429BEB20086A}" type="slidenum">
              <a:rPr lang="zh-CN" altLang="en-US" smtClean="0"/>
              <a:pPr/>
              <a:t>8</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3" name="矩形 2"/>
          <p:cNvSpPr/>
          <p:nvPr userDrawn="1"/>
        </p:nvSpPr>
        <p:spPr>
          <a:xfrm>
            <a:off x="0" y="782638"/>
            <a:ext cx="9144000" cy="3810000"/>
          </a:xfrm>
          <a:prstGeom prst="rect">
            <a:avLst/>
          </a:prstGeom>
          <a:blipFill>
            <a:blip r:embed="rId2" cstate="email">
              <a:extLst>
                <a:ext uri="{28A0092B-C50C-407E-A947-70E740481C1C}">
                  <a14:useLocalDpi xmlns="" xmlns:a14="http://schemas.microsoft.com/office/drawing/2010/main"/>
                </a:ext>
              </a:extLst>
            </a:blip>
            <a:stretch>
              <a:fillRect/>
            </a:stretch>
          </a:blip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4105" name="Picture 9" descr="Logo"/>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7999734" y="5578475"/>
            <a:ext cx="820738" cy="822325"/>
          </a:xfrm>
          <a:prstGeom prst="rect">
            <a:avLst/>
          </a:prstGeom>
          <a:noFill/>
          <a:extLst>
            <a:ext uri="{909E8E84-426E-40DD-AFC4-6F175D3DCCD1}">
              <a14:hiddenFill xmlns="" xmlns:a14="http://schemas.microsoft.com/office/drawing/2010/main">
                <a:solidFill>
                  <a:srgbClr val="FFFFFF"/>
                </a:solidFill>
              </a14:hiddenFill>
            </a:ext>
          </a:extLst>
        </p:spPr>
      </p:pic>
      <p:sp>
        <p:nvSpPr>
          <p:cNvPr id="4109" name="Rectangle 13"/>
          <p:cNvSpPr>
            <a:spLocks noChangeArrowheads="1"/>
          </p:cNvSpPr>
          <p:nvPr/>
        </p:nvSpPr>
        <p:spPr bwMode="auto">
          <a:xfrm>
            <a:off x="6794500" y="247650"/>
            <a:ext cx="1465263" cy="292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78298" tIns="39148" rIns="78298" bIns="39148">
            <a:noAutofit/>
          </a:bodyPr>
          <a:lstStyle/>
          <a:p>
            <a:pPr defTabSz="784225" eaLnBrk="0" hangingPunct="0"/>
            <a:r>
              <a:rPr lang="en-US" altLang="zh-CN" sz="1400" b="1">
                <a:solidFill>
                  <a:srgbClr val="666666"/>
                </a:solidFill>
                <a:ea typeface="ＭＳ Ｐゴシック" pitchFamily="34" charset="-128"/>
              </a:rPr>
              <a:t>Security Level: </a:t>
            </a:r>
          </a:p>
        </p:txBody>
      </p:sp>
      <p:sp>
        <p:nvSpPr>
          <p:cNvPr id="4110" name="Text Box 14"/>
          <p:cNvSpPr txBox="1">
            <a:spLocks noChangeArrowheads="1"/>
          </p:cNvSpPr>
          <p:nvPr/>
        </p:nvSpPr>
        <p:spPr bwMode="auto">
          <a:xfrm>
            <a:off x="-2770188" y="1330325"/>
            <a:ext cx="2776538" cy="3330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78345" tIns="39172" rIns="78345" bIns="39172">
            <a:spAutoFit/>
          </a:bodyPr>
          <a:lstStyle>
            <a:lvl1pPr defTabSz="784225">
              <a:defRPr>
                <a:solidFill>
                  <a:schemeClr val="tx1"/>
                </a:solidFill>
                <a:latin typeface="Arial" charset="0"/>
              </a:defRPr>
            </a:lvl1pPr>
            <a:lvl2pPr marL="390525" defTabSz="784225">
              <a:defRPr>
                <a:solidFill>
                  <a:schemeClr val="tx1"/>
                </a:solidFill>
                <a:latin typeface="Arial" charset="0"/>
              </a:defRPr>
            </a:lvl2pPr>
            <a:lvl3pPr marL="784225" defTabSz="784225">
              <a:defRPr>
                <a:solidFill>
                  <a:schemeClr val="tx1"/>
                </a:solidFill>
                <a:latin typeface="Arial" charset="0"/>
              </a:defRPr>
            </a:lvl3pPr>
            <a:lvl4pPr marL="1174750" defTabSz="784225">
              <a:defRPr>
                <a:solidFill>
                  <a:schemeClr val="tx1"/>
                </a:solidFill>
                <a:latin typeface="Arial" charset="0"/>
              </a:defRPr>
            </a:lvl4pPr>
            <a:lvl5pPr marL="1566863" defTabSz="784225">
              <a:defRPr>
                <a:solidFill>
                  <a:schemeClr val="tx1"/>
                </a:solidFill>
                <a:latin typeface="Arial" charset="0"/>
              </a:defRPr>
            </a:lvl5pPr>
            <a:lvl6pPr marL="2024063" defTabSz="784225" fontAlgn="base">
              <a:spcBef>
                <a:spcPct val="0"/>
              </a:spcBef>
              <a:spcAft>
                <a:spcPct val="0"/>
              </a:spcAft>
              <a:defRPr>
                <a:solidFill>
                  <a:schemeClr val="tx1"/>
                </a:solidFill>
                <a:latin typeface="Arial" charset="0"/>
              </a:defRPr>
            </a:lvl6pPr>
            <a:lvl7pPr marL="2481263" defTabSz="784225" fontAlgn="base">
              <a:spcBef>
                <a:spcPct val="0"/>
              </a:spcBef>
              <a:spcAft>
                <a:spcPct val="0"/>
              </a:spcAft>
              <a:defRPr>
                <a:solidFill>
                  <a:schemeClr val="tx1"/>
                </a:solidFill>
                <a:latin typeface="Arial" charset="0"/>
              </a:defRPr>
            </a:lvl7pPr>
            <a:lvl8pPr marL="2938463" defTabSz="784225" fontAlgn="base">
              <a:spcBef>
                <a:spcPct val="0"/>
              </a:spcBef>
              <a:spcAft>
                <a:spcPct val="0"/>
              </a:spcAft>
              <a:defRPr>
                <a:solidFill>
                  <a:schemeClr val="tx1"/>
                </a:solidFill>
                <a:latin typeface="Arial" charset="0"/>
              </a:defRPr>
            </a:lvl8pPr>
            <a:lvl9pPr marL="3395663" defTabSz="784225" fontAlgn="base">
              <a:spcBef>
                <a:spcPct val="0"/>
              </a:spcBef>
              <a:spcAft>
                <a:spcPct val="0"/>
              </a:spcAft>
              <a:defRPr>
                <a:solidFill>
                  <a:schemeClr val="tx1"/>
                </a:solidFill>
                <a:latin typeface="Arial" charset="0"/>
              </a:defRPr>
            </a:lvl9pPr>
          </a:lstStyle>
          <a:p>
            <a:pPr algn="r" eaLnBrk="0" hangingPunct="0">
              <a:lnSpc>
                <a:spcPct val="125000"/>
              </a:lnSpc>
            </a:pPr>
            <a:r>
              <a:rPr lang="en-US" sz="1100" noProof="1">
                <a:solidFill>
                  <a:schemeClr val="bg1"/>
                </a:solidFill>
                <a:latin typeface="FrutigerNext LT Regular" pitchFamily="34" charset="0"/>
                <a:ea typeface="ＭＳ Ｐゴシック" pitchFamily="34" charset="-128"/>
              </a:rPr>
              <a:t>Slide title</a:t>
            </a:r>
            <a:r>
              <a:rPr lang="en-US" altLang="zh-CN" sz="1100" dirty="0">
                <a:solidFill>
                  <a:schemeClr val="bg1"/>
                </a:solidFill>
                <a:latin typeface="FrutigerNext LT Regular" pitchFamily="34" charset="0"/>
                <a:ea typeface="ＭＳ Ｐゴシック" pitchFamily="34" charset="-128"/>
              </a:rPr>
              <a:t> </a:t>
            </a:r>
            <a:r>
              <a:rPr lang="en-US" altLang="zh-CN" sz="1100" dirty="0">
                <a:solidFill>
                  <a:schemeClr val="bg1"/>
                </a:solidFill>
                <a:latin typeface="FrutigerNext LT Regular" pitchFamily="34" charset="0"/>
                <a:ea typeface="华文细黑" pitchFamily="2" charset="-122"/>
              </a:rPr>
              <a:t>:40-47pt  </a:t>
            </a:r>
          </a:p>
          <a:p>
            <a:pPr algn="r" eaLnBrk="0" hangingPunct="0">
              <a:lnSpc>
                <a:spcPct val="125000"/>
              </a:lnSpc>
            </a:pPr>
            <a:r>
              <a:rPr lang="en-US" sz="1100" noProof="1">
                <a:solidFill>
                  <a:schemeClr val="bg1"/>
                </a:solidFill>
                <a:latin typeface="FrutigerNext LT Regular" pitchFamily="34" charset="0"/>
                <a:ea typeface="ＭＳ Ｐゴシック" pitchFamily="34" charset="-128"/>
              </a:rPr>
              <a:t>Slide subtitle </a:t>
            </a:r>
            <a:r>
              <a:rPr lang="en-US" altLang="zh-CN" sz="1100" dirty="0">
                <a:solidFill>
                  <a:schemeClr val="bg1"/>
                </a:solidFill>
                <a:latin typeface="FrutigerNext LT Regular" pitchFamily="34" charset="0"/>
                <a:ea typeface="华文细黑" pitchFamily="2" charset="-122"/>
              </a:rPr>
              <a:t>:26-30pt</a:t>
            </a:r>
          </a:p>
          <a:p>
            <a:pPr algn="r" eaLnBrk="0" hangingPunct="0">
              <a:lnSpc>
                <a:spcPct val="125000"/>
              </a:lnSpc>
            </a:pPr>
            <a:r>
              <a:rPr lang="en-US" altLang="zh-CN" sz="1100" dirty="0" err="1">
                <a:solidFill>
                  <a:schemeClr val="bg1"/>
                </a:solidFill>
                <a:latin typeface="FrutigerNext LT Regular" pitchFamily="34" charset="0"/>
                <a:ea typeface="华文细黑" pitchFamily="2" charset="-122"/>
              </a:rPr>
              <a:t>Color::white</a:t>
            </a:r>
            <a:endParaRPr lang="en-US" altLang="zh-CN" sz="1100" dirty="0">
              <a:solidFill>
                <a:schemeClr val="bg1"/>
              </a:solidFill>
              <a:latin typeface="FrutigerNext LT Regular" pitchFamily="34" charset="0"/>
              <a:ea typeface="华文细黑" pitchFamily="2" charset="-122"/>
            </a:endParaRPr>
          </a:p>
          <a:p>
            <a:pPr algn="r" eaLnBrk="0" hangingPunct="0">
              <a:lnSpc>
                <a:spcPct val="125000"/>
              </a:lnSpc>
            </a:pPr>
            <a:r>
              <a:rPr lang="zh-CN" altLang="en-US" sz="1100" dirty="0">
                <a:solidFill>
                  <a:schemeClr val="bg1"/>
                </a:solidFill>
                <a:latin typeface="FrutigerNext LT Regular" pitchFamily="34" charset="0"/>
                <a:ea typeface="ＭＳ Ｐゴシック" pitchFamily="34" charset="-128"/>
              </a:rPr>
              <a:t> </a:t>
            </a:r>
            <a:r>
              <a:rPr lang="en-US" altLang="zh-CN" sz="1100" dirty="0">
                <a:solidFill>
                  <a:schemeClr val="bg1"/>
                </a:solidFill>
                <a:latin typeface="FrutigerNext LT Regular" pitchFamily="34" charset="0"/>
                <a:ea typeface="ＭＳ Ｐゴシック" pitchFamily="34" charset="-128"/>
              </a:rPr>
              <a:t>Corporate Font </a:t>
            </a:r>
            <a:r>
              <a:rPr lang="en-US" altLang="zh-CN" sz="1100" dirty="0">
                <a:solidFill>
                  <a:schemeClr val="bg1"/>
                </a:solidFill>
                <a:latin typeface="FrutigerNext LT Regular" pitchFamily="34" charset="0"/>
                <a:ea typeface="华文细黑" pitchFamily="2" charset="-122"/>
              </a:rPr>
              <a:t>:</a:t>
            </a:r>
          </a:p>
          <a:p>
            <a:pPr algn="r" eaLnBrk="0" hangingPunct="0">
              <a:lnSpc>
                <a:spcPct val="125000"/>
              </a:lnSpc>
            </a:pPr>
            <a:r>
              <a:rPr lang="en-US" altLang="zh-CN" sz="1100" dirty="0" err="1">
                <a:solidFill>
                  <a:schemeClr val="bg1"/>
                </a:solidFill>
                <a:latin typeface="FrutigerNext LT Regular" pitchFamily="34" charset="0"/>
                <a:ea typeface="华文细黑" pitchFamily="2" charset="-122"/>
              </a:rPr>
              <a:t>FrutigerNext</a:t>
            </a:r>
            <a:r>
              <a:rPr lang="en-US" altLang="zh-CN" sz="1100" dirty="0">
                <a:solidFill>
                  <a:schemeClr val="bg1"/>
                </a:solidFill>
                <a:latin typeface="FrutigerNext LT Regular" pitchFamily="34" charset="0"/>
                <a:ea typeface="华文细黑" pitchFamily="2" charset="-122"/>
              </a:rPr>
              <a:t> LT Medium</a:t>
            </a:r>
          </a:p>
          <a:p>
            <a:pPr algn="r" eaLnBrk="0" hangingPunct="0">
              <a:lnSpc>
                <a:spcPct val="125000"/>
              </a:lnSpc>
            </a:pPr>
            <a:r>
              <a:rPr lang="en-US" altLang="zh-CN" sz="1100" dirty="0">
                <a:solidFill>
                  <a:schemeClr val="bg1"/>
                </a:solidFill>
                <a:latin typeface="FrutigerNext LT Regular" pitchFamily="34" charset="0"/>
                <a:ea typeface="ＭＳ Ｐゴシック" pitchFamily="34" charset="-128"/>
              </a:rPr>
              <a:t>Font to be used by customers and </a:t>
            </a:r>
          </a:p>
          <a:p>
            <a:pPr algn="r" eaLnBrk="0" hangingPunct="0">
              <a:lnSpc>
                <a:spcPct val="125000"/>
              </a:lnSpc>
            </a:pPr>
            <a:r>
              <a:rPr lang="en-US" altLang="zh-CN" sz="1100" dirty="0">
                <a:solidFill>
                  <a:schemeClr val="bg1"/>
                </a:solidFill>
                <a:latin typeface="FrutigerNext LT Regular" pitchFamily="34" charset="0"/>
                <a:ea typeface="ＭＳ Ｐゴシック" pitchFamily="34" charset="-128"/>
              </a:rPr>
              <a:t>partners </a:t>
            </a:r>
            <a:r>
              <a:rPr lang="en-US" altLang="zh-CN" sz="1100" dirty="0">
                <a:solidFill>
                  <a:schemeClr val="bg1"/>
                </a:solidFill>
                <a:latin typeface="FrutigerNext LT Regular" pitchFamily="34" charset="0"/>
                <a:ea typeface="华文细黑" pitchFamily="2" charset="-122"/>
              </a:rPr>
              <a:t>: </a:t>
            </a:r>
          </a:p>
          <a:p>
            <a:pPr algn="r" eaLnBrk="0" hangingPunct="0">
              <a:lnSpc>
                <a:spcPct val="125000"/>
              </a:lnSpc>
            </a:pPr>
            <a:r>
              <a:rPr lang="en-US" altLang="zh-CN" sz="1100" dirty="0">
                <a:solidFill>
                  <a:schemeClr val="bg1"/>
                </a:solidFill>
                <a:latin typeface="FrutigerNext LT Regular" pitchFamily="34" charset="0"/>
                <a:ea typeface="华文细黑" pitchFamily="2" charset="-122"/>
              </a:rPr>
              <a:t>Arial</a:t>
            </a: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pPr>
            <a:endParaRPr lang="zh-CN" altLang="en-US" sz="1100" dirty="0">
              <a:solidFill>
                <a:schemeClr val="bg1"/>
              </a:solidFill>
              <a:latin typeface="FrutigerNext LT Regular" pitchFamily="34" charset="0"/>
              <a:ea typeface="华文细黑" pitchFamily="2" charset="-122"/>
            </a:endParaRPr>
          </a:p>
          <a:p>
            <a:pPr algn="r" eaLnBrk="0" hangingPunct="0">
              <a:lnSpc>
                <a:spcPct val="125000"/>
              </a:lnSpc>
              <a:spcBef>
                <a:spcPct val="50000"/>
              </a:spcBef>
            </a:pPr>
            <a:endParaRPr lang="en-US" altLang="zh-CN" sz="1100" dirty="0">
              <a:solidFill>
                <a:schemeClr val="bg1"/>
              </a:solidFill>
              <a:latin typeface="FrutigerNext LT Regular" pitchFamily="34" charset="0"/>
              <a:ea typeface="华文细黑" pitchFamily="2" charset="-122"/>
            </a:endParaRPr>
          </a:p>
        </p:txBody>
      </p:sp>
      <p:sp>
        <p:nvSpPr>
          <p:cNvPr id="4115" name="Rectangle 19"/>
          <p:cNvSpPr>
            <a:spLocks noGrp="1" noChangeArrowheads="1"/>
          </p:cNvSpPr>
          <p:nvPr>
            <p:ph type="dt" sz="quarter" idx="2"/>
          </p:nvPr>
        </p:nvSpPr>
        <p:spPr>
          <a:xfrm>
            <a:off x="609600" y="228600"/>
            <a:ext cx="2133600" cy="476250"/>
          </a:xfrm>
          <a:prstGeom prst="rect">
            <a:avLst/>
          </a:prstGeom>
        </p:spPr>
        <p:txBody>
          <a:bodyPr lIns="91440" tIns="45720" rIns="91440" bIns="45720"/>
          <a:lstStyle>
            <a:lvl1pPr defTabSz="914400" eaLnBrk="1" hangingPunct="1">
              <a:lnSpc>
                <a:spcPct val="100000"/>
              </a:lnSpc>
              <a:defRPr sz="1400">
                <a:ea typeface="宋体" pitchFamily="2" charset="-122"/>
              </a:defRPr>
            </a:lvl1pPr>
          </a:lstStyle>
          <a:p>
            <a:endParaRPr lang="en-US" altLang="zh-CN"/>
          </a:p>
        </p:txBody>
      </p:sp>
      <p:sp>
        <p:nvSpPr>
          <p:cNvPr id="4111" name="Text Box 15"/>
          <p:cNvSpPr txBox="1">
            <a:spLocks noChangeArrowheads="1"/>
          </p:cNvSpPr>
          <p:nvPr/>
        </p:nvSpPr>
        <p:spPr bwMode="auto">
          <a:xfrm>
            <a:off x="7093123" y="4106863"/>
            <a:ext cx="1799357" cy="2619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lIns="78331" tIns="39166" rIns="78331" bIns="39166">
            <a:noAutofit/>
          </a:bodyPr>
          <a:lstStyle>
            <a:lvl1pPr defTabSz="784225">
              <a:defRPr>
                <a:solidFill>
                  <a:schemeClr val="tx1"/>
                </a:solidFill>
                <a:latin typeface="Arial" charset="0"/>
              </a:defRPr>
            </a:lvl1pPr>
            <a:lvl2pPr marL="390525" defTabSz="784225">
              <a:defRPr>
                <a:solidFill>
                  <a:schemeClr val="tx1"/>
                </a:solidFill>
                <a:latin typeface="Arial" charset="0"/>
              </a:defRPr>
            </a:lvl2pPr>
            <a:lvl3pPr marL="784225" defTabSz="784225">
              <a:defRPr>
                <a:solidFill>
                  <a:schemeClr val="tx1"/>
                </a:solidFill>
                <a:latin typeface="Arial" charset="0"/>
              </a:defRPr>
            </a:lvl3pPr>
            <a:lvl4pPr marL="1173163" defTabSz="784225">
              <a:defRPr>
                <a:solidFill>
                  <a:schemeClr val="tx1"/>
                </a:solidFill>
                <a:latin typeface="Arial" charset="0"/>
              </a:defRPr>
            </a:lvl4pPr>
            <a:lvl5pPr marL="1566863" defTabSz="784225">
              <a:defRPr>
                <a:solidFill>
                  <a:schemeClr val="tx1"/>
                </a:solidFill>
                <a:latin typeface="Arial" charset="0"/>
              </a:defRPr>
            </a:lvl5pPr>
            <a:lvl6pPr marL="2024063" defTabSz="784225" fontAlgn="base">
              <a:spcBef>
                <a:spcPct val="0"/>
              </a:spcBef>
              <a:spcAft>
                <a:spcPct val="0"/>
              </a:spcAft>
              <a:defRPr>
                <a:solidFill>
                  <a:schemeClr val="tx1"/>
                </a:solidFill>
                <a:latin typeface="Arial" charset="0"/>
              </a:defRPr>
            </a:lvl6pPr>
            <a:lvl7pPr marL="2481263" defTabSz="784225" fontAlgn="base">
              <a:spcBef>
                <a:spcPct val="0"/>
              </a:spcBef>
              <a:spcAft>
                <a:spcPct val="0"/>
              </a:spcAft>
              <a:defRPr>
                <a:solidFill>
                  <a:schemeClr val="tx1"/>
                </a:solidFill>
                <a:latin typeface="Arial" charset="0"/>
              </a:defRPr>
            </a:lvl7pPr>
            <a:lvl8pPr marL="2938463" defTabSz="784225" fontAlgn="base">
              <a:spcBef>
                <a:spcPct val="0"/>
              </a:spcBef>
              <a:spcAft>
                <a:spcPct val="0"/>
              </a:spcAft>
              <a:defRPr>
                <a:solidFill>
                  <a:schemeClr val="tx1"/>
                </a:solidFill>
                <a:latin typeface="Arial" charset="0"/>
              </a:defRPr>
            </a:lvl8pPr>
            <a:lvl9pPr marL="3395663" defTabSz="784225" fontAlgn="base">
              <a:spcBef>
                <a:spcPct val="0"/>
              </a:spcBef>
              <a:spcAft>
                <a:spcPct val="0"/>
              </a:spcAft>
              <a:defRPr>
                <a:solidFill>
                  <a:schemeClr val="tx1"/>
                </a:solidFill>
                <a:latin typeface="Arial" charset="0"/>
              </a:defRPr>
            </a:lvl9pPr>
          </a:lstStyle>
          <a:p>
            <a:pPr algn="r" eaLnBrk="0" hangingPunct="0"/>
            <a:r>
              <a:rPr lang="en-US" altLang="zh-CN" sz="1200" dirty="0" err="1">
                <a:solidFill>
                  <a:schemeClr val="bg1"/>
                </a:solidFill>
                <a:ea typeface="ＭＳ Ｐゴシック" pitchFamily="34" charset="-128"/>
              </a:rPr>
              <a:t>www.huawei.com</a:t>
            </a:r>
            <a:endParaRPr lang="en-US" altLang="zh-CN" sz="1200" dirty="0">
              <a:solidFill>
                <a:schemeClr val="bg1"/>
              </a:solidFill>
              <a:ea typeface="ＭＳ Ｐゴシック" pitchFamily="34" charset="-128"/>
            </a:endParaRPr>
          </a:p>
        </p:txBody>
      </p:sp>
      <p:sp>
        <p:nvSpPr>
          <p:cNvPr id="18" name="Text Box 20"/>
          <p:cNvSpPr txBox="1">
            <a:spLocks noChangeArrowheads="1"/>
          </p:cNvSpPr>
          <p:nvPr userDrawn="1"/>
        </p:nvSpPr>
        <p:spPr bwMode="auto">
          <a:xfrm>
            <a:off x="652463" y="6203950"/>
            <a:ext cx="4936133"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smtClean="0">
                <a:ea typeface="华文细黑" pitchFamily="2" charset="-122"/>
              </a:rPr>
              <a:t>Copyright©2014 </a:t>
            </a:r>
            <a:r>
              <a:rPr lang="en-US" altLang="zh-CN" sz="1200" dirty="0">
                <a:ea typeface="华文细黑" pitchFamily="2" charset="-122"/>
              </a:rPr>
              <a:t>Huawei Technologies Co., Ltd. All Rights Reserved. </a:t>
            </a:r>
          </a:p>
        </p:txBody>
      </p:sp>
      <p:sp>
        <p:nvSpPr>
          <p:cNvPr id="19" name="矩形 18"/>
          <p:cNvSpPr/>
          <p:nvPr userDrawn="1"/>
        </p:nvSpPr>
        <p:spPr bwMode="auto">
          <a:xfrm>
            <a:off x="0" y="0"/>
            <a:ext cx="89756" cy="785813"/>
          </a:xfrm>
          <a:prstGeom prst="rect">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矩形 3"/>
          <p:cNvSpPr/>
          <p:nvPr userDrawn="1"/>
        </p:nvSpPr>
        <p:spPr>
          <a:xfrm>
            <a:off x="357188" y="1125538"/>
            <a:ext cx="2400300" cy="1289050"/>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098" name="Rectangle 2"/>
          <p:cNvSpPr>
            <a:spLocks noGrp="1" noChangeArrowheads="1"/>
          </p:cNvSpPr>
          <p:nvPr>
            <p:ph type="ctrTitle"/>
          </p:nvPr>
        </p:nvSpPr>
        <p:spPr>
          <a:xfrm>
            <a:off x="609600" y="1219200"/>
            <a:ext cx="5715000" cy="1470025"/>
          </a:xfrm>
        </p:spPr>
        <p:txBody>
          <a:bodyPr/>
          <a:lstStyle>
            <a:lvl1pPr>
              <a:defRPr sz="4000">
                <a:solidFill>
                  <a:schemeClr val="bg1"/>
                </a:solidFill>
              </a:defRPr>
            </a:lvl1pPr>
          </a:lstStyle>
          <a:p>
            <a:pPr lvl="0"/>
            <a:r>
              <a:rPr lang="zh-CN" altLang="en-US" noProof="0" smtClean="0"/>
              <a:t>单击此处编辑母版标题样式</a:t>
            </a:r>
            <a:endParaRPr lang="en-US" altLang="zh-CN" noProof="0" smtClean="0"/>
          </a:p>
        </p:txBody>
      </p:sp>
      <p:grpSp>
        <p:nvGrpSpPr>
          <p:cNvPr id="20" name="Group 76"/>
          <p:cNvGrpSpPr>
            <a:grpSpLocks/>
          </p:cNvGrpSpPr>
          <p:nvPr userDrawn="1"/>
        </p:nvGrpSpPr>
        <p:grpSpPr bwMode="auto">
          <a:xfrm>
            <a:off x="5788026" y="781051"/>
            <a:ext cx="3370262" cy="3825875"/>
            <a:chOff x="2971" y="1910"/>
            <a:chExt cx="2123" cy="2410"/>
          </a:xfrm>
        </p:grpSpPr>
        <p:grpSp>
          <p:nvGrpSpPr>
            <p:cNvPr id="21" name="Group 70"/>
            <p:cNvGrpSpPr>
              <a:grpSpLocks/>
            </p:cNvGrpSpPr>
            <p:nvPr/>
          </p:nvGrpSpPr>
          <p:grpSpPr bwMode="auto">
            <a:xfrm>
              <a:off x="3124" y="1914"/>
              <a:ext cx="1970" cy="2400"/>
              <a:chOff x="3789" y="492"/>
              <a:chExt cx="1970" cy="2400"/>
            </a:xfrm>
          </p:grpSpPr>
          <p:sp>
            <p:nvSpPr>
              <p:cNvPr id="24" name="Freeform 71"/>
              <p:cNvSpPr>
                <a:spLocks/>
              </p:cNvSpPr>
              <p:nvPr/>
            </p:nvSpPr>
            <p:spPr bwMode="auto">
              <a:xfrm>
                <a:off x="3789" y="492"/>
                <a:ext cx="1140" cy="2400"/>
              </a:xfrm>
              <a:custGeom>
                <a:avLst/>
                <a:gdLst>
                  <a:gd name="T0" fmla="*/ 1140 w 1140"/>
                  <a:gd name="T1" fmla="*/ 0 h 2400"/>
                  <a:gd name="T2" fmla="*/ 660 w 1140"/>
                  <a:gd name="T3" fmla="*/ 0 h 2400"/>
                  <a:gd name="T4" fmla="*/ 0 w 1140"/>
                  <a:gd name="T5" fmla="*/ 2400 h 2400"/>
                  <a:gd name="T6" fmla="*/ 294 w 1140"/>
                  <a:gd name="T7" fmla="*/ 2400 h 2400"/>
                  <a:gd name="T8" fmla="*/ 1140 w 1140"/>
                  <a:gd name="T9" fmla="*/ 0 h 2400"/>
                </a:gdLst>
                <a:ahLst/>
                <a:cxnLst>
                  <a:cxn ang="0">
                    <a:pos x="T0" y="T1"/>
                  </a:cxn>
                  <a:cxn ang="0">
                    <a:pos x="T2" y="T3"/>
                  </a:cxn>
                  <a:cxn ang="0">
                    <a:pos x="T4" y="T5"/>
                  </a:cxn>
                  <a:cxn ang="0">
                    <a:pos x="T6" y="T7"/>
                  </a:cxn>
                  <a:cxn ang="0">
                    <a:pos x="T8" y="T9"/>
                  </a:cxn>
                </a:cxnLst>
                <a:rect l="0" t="0" r="r" b="b"/>
                <a:pathLst>
                  <a:path w="1140" h="2400">
                    <a:moveTo>
                      <a:pt x="1140" y="0"/>
                    </a:moveTo>
                    <a:cubicBezTo>
                      <a:pt x="1140" y="0"/>
                      <a:pt x="900" y="0"/>
                      <a:pt x="660" y="0"/>
                    </a:cubicBezTo>
                    <a:cubicBezTo>
                      <a:pt x="594" y="966"/>
                      <a:pt x="0" y="2400"/>
                      <a:pt x="0" y="2400"/>
                    </a:cubicBezTo>
                    <a:lnTo>
                      <a:pt x="294" y="2400"/>
                    </a:lnTo>
                    <a:cubicBezTo>
                      <a:pt x="294" y="2400"/>
                      <a:pt x="636" y="720"/>
                      <a:pt x="1140" y="0"/>
                    </a:cubicBezTo>
                    <a:close/>
                  </a:path>
                </a:pathLst>
              </a:custGeom>
              <a:solidFill>
                <a:srgbClr val="FFFFFF">
                  <a:alpha val="50000"/>
                </a:srgbClr>
              </a:soli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p>
            </p:txBody>
          </p:sp>
          <p:sp>
            <p:nvSpPr>
              <p:cNvPr id="25" name="Freeform 72"/>
              <p:cNvSpPr>
                <a:spLocks noChangeAspect="1"/>
              </p:cNvSpPr>
              <p:nvPr/>
            </p:nvSpPr>
            <p:spPr bwMode="auto">
              <a:xfrm>
                <a:off x="4074" y="494"/>
                <a:ext cx="1685" cy="2394"/>
              </a:xfrm>
              <a:custGeom>
                <a:avLst/>
                <a:gdLst>
                  <a:gd name="T0" fmla="*/ 1685 w 1685"/>
                  <a:gd name="T1" fmla="*/ 0 h 2398"/>
                  <a:gd name="T2" fmla="*/ 843 w 1685"/>
                  <a:gd name="T3" fmla="*/ 0 h 2398"/>
                  <a:gd name="T4" fmla="*/ 0 w 1685"/>
                  <a:gd name="T5" fmla="*/ 2398 h 2398"/>
                  <a:gd name="T6" fmla="*/ 1685 w 1685"/>
                  <a:gd name="T7" fmla="*/ 2398 h 2398"/>
                  <a:gd name="T8" fmla="*/ 1685 w 1685"/>
                  <a:gd name="T9" fmla="*/ 0 h 2398"/>
                </a:gdLst>
                <a:ahLst/>
                <a:cxnLst>
                  <a:cxn ang="0">
                    <a:pos x="T0" y="T1"/>
                  </a:cxn>
                  <a:cxn ang="0">
                    <a:pos x="T2" y="T3"/>
                  </a:cxn>
                  <a:cxn ang="0">
                    <a:pos x="T4" y="T5"/>
                  </a:cxn>
                  <a:cxn ang="0">
                    <a:pos x="T6" y="T7"/>
                  </a:cxn>
                  <a:cxn ang="0">
                    <a:pos x="T8" y="T9"/>
                  </a:cxn>
                </a:cxnLst>
                <a:rect l="0" t="0" r="r" b="b"/>
                <a:pathLst>
                  <a:path w="1685" h="2398">
                    <a:moveTo>
                      <a:pt x="1685" y="0"/>
                    </a:moveTo>
                    <a:cubicBezTo>
                      <a:pt x="1685" y="0"/>
                      <a:pt x="1264" y="0"/>
                      <a:pt x="843" y="0"/>
                    </a:cubicBezTo>
                    <a:cubicBezTo>
                      <a:pt x="342" y="736"/>
                      <a:pt x="0" y="2398"/>
                      <a:pt x="0" y="2398"/>
                    </a:cubicBezTo>
                    <a:lnTo>
                      <a:pt x="1685" y="2398"/>
                    </a:lnTo>
                    <a:lnTo>
                      <a:pt x="1685" y="0"/>
                    </a:lnTo>
                    <a:close/>
                  </a:path>
                </a:pathLst>
              </a:custGeom>
              <a:solidFill>
                <a:srgbClr val="CC0000">
                  <a:alpha val="80000"/>
                </a:srgbClr>
              </a:solidFill>
              <a:ln>
                <a:noFill/>
              </a:ln>
              <a:effectLst/>
              <a:extLst>
                <a:ext uri="{91240B29-F687-4F45-9708-019B960494DF}">
                  <a14:hiddenLine xmlns="" xmlns:a14="http://schemas.microsoft.com/office/drawing/2010/main" w="9525" cap="flat" cmpd="sng">
                    <a:solidFill>
                      <a:srgbClr val="969696"/>
                    </a:solidFill>
                    <a:prstDash val="lgDash"/>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p>
            </p:txBody>
          </p:sp>
        </p:grpSp>
        <p:sp>
          <p:nvSpPr>
            <p:cNvPr id="22" name="Freeform 73"/>
            <p:cNvSpPr>
              <a:spLocks/>
            </p:cNvSpPr>
            <p:nvPr/>
          </p:nvSpPr>
          <p:spPr bwMode="auto">
            <a:xfrm>
              <a:off x="2971" y="1910"/>
              <a:ext cx="1966" cy="2410"/>
            </a:xfrm>
            <a:custGeom>
              <a:avLst/>
              <a:gdLst>
                <a:gd name="T0" fmla="*/ 1966 w 1966"/>
                <a:gd name="T1" fmla="*/ 0 h 2410"/>
                <a:gd name="T2" fmla="*/ 1776 w 1966"/>
                <a:gd name="T3" fmla="*/ 2410 h 2410"/>
                <a:gd name="T4" fmla="*/ 423 w 1966"/>
                <a:gd name="T5" fmla="*/ 2404 h 2410"/>
                <a:gd name="T6" fmla="*/ 1285 w 1966"/>
                <a:gd name="T7" fmla="*/ 0 h 2410"/>
                <a:gd name="T8" fmla="*/ 1966 w 1966"/>
                <a:gd name="T9" fmla="*/ 0 h 2410"/>
              </a:gdLst>
              <a:ahLst/>
              <a:cxnLst>
                <a:cxn ang="0">
                  <a:pos x="T0" y="T1"/>
                </a:cxn>
                <a:cxn ang="0">
                  <a:pos x="T2" y="T3"/>
                </a:cxn>
                <a:cxn ang="0">
                  <a:pos x="T4" y="T5"/>
                </a:cxn>
                <a:cxn ang="0">
                  <a:pos x="T6" y="T7"/>
                </a:cxn>
                <a:cxn ang="0">
                  <a:pos x="T8" y="T9"/>
                </a:cxn>
              </a:cxnLst>
              <a:rect l="0" t="0" r="r" b="b"/>
              <a:pathLst>
                <a:path w="1966" h="2410">
                  <a:moveTo>
                    <a:pt x="1966" y="0"/>
                  </a:moveTo>
                  <a:cubicBezTo>
                    <a:pt x="0" y="2008"/>
                    <a:pt x="1776" y="2410"/>
                    <a:pt x="1776" y="2410"/>
                  </a:cubicBezTo>
                  <a:cubicBezTo>
                    <a:pt x="1776" y="2410"/>
                    <a:pt x="1099" y="2407"/>
                    <a:pt x="423" y="2404"/>
                  </a:cubicBezTo>
                  <a:cubicBezTo>
                    <a:pt x="496" y="2160"/>
                    <a:pt x="820" y="664"/>
                    <a:pt x="1285" y="0"/>
                  </a:cubicBezTo>
                  <a:cubicBezTo>
                    <a:pt x="1625" y="0"/>
                    <a:pt x="1625" y="0"/>
                    <a:pt x="1966" y="0"/>
                  </a:cubicBezTo>
                  <a:close/>
                </a:path>
              </a:pathLst>
            </a:custGeom>
            <a:solidFill>
              <a:schemeClr val="bg1">
                <a:alpha val="30000"/>
              </a:schemeClr>
            </a:solidFill>
            <a:ln>
              <a:noFill/>
            </a:ln>
            <a:effectLst/>
            <a:extLst>
              <a:ext uri="{91240B29-F687-4F45-9708-019B960494DF}">
                <a14:hiddenLine xmlns=""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p>
          </p:txBody>
        </p:sp>
        <p:sp>
          <p:nvSpPr>
            <p:cNvPr id="23" name="Freeform 74"/>
            <p:cNvSpPr>
              <a:spLocks/>
            </p:cNvSpPr>
            <p:nvPr/>
          </p:nvSpPr>
          <p:spPr bwMode="auto">
            <a:xfrm>
              <a:off x="3411" y="1918"/>
              <a:ext cx="1309" cy="2392"/>
            </a:xfrm>
            <a:custGeom>
              <a:avLst/>
              <a:gdLst>
                <a:gd name="T0" fmla="*/ 844 w 1309"/>
                <a:gd name="T1" fmla="*/ 0 h 2396"/>
                <a:gd name="T2" fmla="*/ 0 w 1309"/>
                <a:gd name="T3" fmla="*/ 2396 h 2396"/>
                <a:gd name="T4" fmla="*/ 1309 w 1309"/>
                <a:gd name="T5" fmla="*/ 2396 h 2396"/>
                <a:gd name="T6" fmla="*/ 844 w 1309"/>
                <a:gd name="T7" fmla="*/ 0 h 2396"/>
              </a:gdLst>
              <a:ahLst/>
              <a:cxnLst>
                <a:cxn ang="0">
                  <a:pos x="T0" y="T1"/>
                </a:cxn>
                <a:cxn ang="0">
                  <a:pos x="T2" y="T3"/>
                </a:cxn>
                <a:cxn ang="0">
                  <a:pos x="T4" y="T5"/>
                </a:cxn>
                <a:cxn ang="0">
                  <a:pos x="T6" y="T7"/>
                </a:cxn>
              </a:cxnLst>
              <a:rect l="0" t="0" r="r" b="b"/>
              <a:pathLst>
                <a:path w="1309" h="2396">
                  <a:moveTo>
                    <a:pt x="844" y="0"/>
                  </a:moveTo>
                  <a:cubicBezTo>
                    <a:pt x="548" y="396"/>
                    <a:pt x="228" y="1352"/>
                    <a:pt x="0" y="2396"/>
                  </a:cubicBezTo>
                  <a:lnTo>
                    <a:pt x="1309" y="2396"/>
                  </a:lnTo>
                  <a:cubicBezTo>
                    <a:pt x="763" y="1604"/>
                    <a:pt x="816" y="296"/>
                    <a:pt x="844" y="0"/>
                  </a:cubicBezTo>
                  <a:close/>
                </a:path>
              </a:pathLst>
            </a:custGeom>
            <a:solidFill>
              <a:schemeClr val="bg1">
                <a:alpha val="27000"/>
              </a:schemeClr>
            </a:solidFill>
            <a:ln>
              <a:noFill/>
            </a:ln>
            <a:effectLst/>
            <a:extLst>
              <a:ext uri="{91240B29-F687-4F45-9708-019B960494DF}">
                <a14:hiddenLine xmlns="" xmlns:a14="http://schemas.microsoft.com/office/drawing/2010/main" w="9525" cap="flat" cmpd="sng">
                  <a:solidFill>
                    <a:schemeClr val="bg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9200" tIns="39600" rIns="79200" bIns="39600">
              <a:noAutofit/>
            </a:bodyPr>
            <a:lstStyle/>
            <a:p>
              <a:endParaRPr lang="en-US"/>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3731800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267450" y="274638"/>
            <a:ext cx="1885950" cy="549751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5505450" cy="54975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1844916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3" name="日期占位符 2"/>
          <p:cNvSpPr>
            <a:spLocks noGrp="1"/>
          </p:cNvSpPr>
          <p:nvPr>
            <p:ph type="dt" sz="half" idx="10"/>
          </p:nvPr>
        </p:nvSpPr>
        <p:spPr>
          <a:xfrm>
            <a:off x="457200" y="6245225"/>
            <a:ext cx="2133600" cy="476250"/>
          </a:xfrm>
          <a:prstGeom prst="rect">
            <a:avLst/>
          </a:prstGeom>
        </p:spPr>
        <p:txBody>
          <a:bodyPr/>
          <a:lstStyle>
            <a:lvl1pPr>
              <a:defRPr/>
            </a:lvl1pPr>
          </a:lstStyle>
          <a:p>
            <a:endParaRPr lang="en-US" altLang="zh-CN"/>
          </a:p>
        </p:txBody>
      </p:sp>
      <p:sp>
        <p:nvSpPr>
          <p:cNvPr id="4" name="页脚占位符 3"/>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zh-CN"/>
          </a:p>
        </p:txBody>
      </p:sp>
      <p:sp>
        <p:nvSpPr>
          <p:cNvPr id="5" name="灯片编号占位符 4"/>
          <p:cNvSpPr>
            <a:spLocks noGrp="1"/>
          </p:cNvSpPr>
          <p:nvPr>
            <p:ph type="sldNum" sz="quarter" idx="12"/>
          </p:nvPr>
        </p:nvSpPr>
        <p:spPr>
          <a:xfrm>
            <a:off x="6553200" y="6245225"/>
            <a:ext cx="2133600" cy="476250"/>
          </a:xfrm>
          <a:prstGeom prst="rect">
            <a:avLst/>
          </a:prstGeom>
        </p:spPr>
        <p:txBody>
          <a:bodyPr/>
          <a:lstStyle>
            <a:lvl1pPr>
              <a:defRPr/>
            </a:lvl1pPr>
          </a:lstStyle>
          <a:p>
            <a:fld id="{F3E902AC-FC00-4AB1-BCE5-B71CCE724DE3}" type="slidenum">
              <a:rPr lang="en-US" altLang="zh-CN"/>
              <a:pPr/>
              <a:t>‹#›</a:t>
            </a:fld>
            <a:endParaRPr lang="en-US" altLang="zh-CN"/>
          </a:p>
        </p:txBody>
      </p:sp>
    </p:spTree>
    <p:extLst>
      <p:ext uri="{BB962C8B-B14F-4D97-AF65-F5344CB8AC3E}">
        <p14:creationId xmlns="" xmlns:p14="http://schemas.microsoft.com/office/powerpoint/2010/main" val="1025683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05952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제목 및 내용">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366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365125"/>
            <a:ext cx="8232775" cy="609398"/>
          </a:xfrm>
        </p:spPr>
        <p:txBody>
          <a:bodyPr/>
          <a:lstStyle>
            <a:lvl1pPr>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55613" y="1600200"/>
            <a:ext cx="8232775" cy="1588640"/>
          </a:xfrm>
        </p:spPr>
        <p:txBody>
          <a:bodyPr/>
          <a:lstStyle>
            <a:lvl1pPr>
              <a:lnSpc>
                <a:spcPts val="2200"/>
              </a:lnSpc>
              <a:defRPr/>
            </a:lvl1pPr>
            <a:lvl2pPr marL="237744" indent="-237744">
              <a:lnSpc>
                <a:spcPts val="2200"/>
              </a:lnSpc>
              <a:spcBef>
                <a:spcPts val="1100"/>
              </a:spcBef>
              <a:defRPr sz="1600"/>
            </a:lvl2pPr>
            <a:lvl3pPr>
              <a:lnSpc>
                <a:spcPts val="2200"/>
              </a:lnSpc>
              <a:spcBef>
                <a:spcPts val="0"/>
              </a:spcBef>
              <a:defRPr sz="1600"/>
            </a:lvl3pPr>
            <a:lvl4pPr>
              <a:lnSpc>
                <a:spcPts val="2200"/>
              </a:lnSpc>
              <a:spcBef>
                <a:spcPts val="0"/>
              </a:spcBef>
              <a:defRPr sz="1600"/>
            </a:lvl4pPr>
            <a:lvl5pPr>
              <a:lnSpc>
                <a:spcPts val="2200"/>
              </a:lnSpc>
              <a:spcBef>
                <a:spcPts val="0"/>
              </a:spcBef>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47"/>
          <p:cNvSpPr>
            <a:spLocks noGrp="1"/>
          </p:cNvSpPr>
          <p:nvPr>
            <p:ph type="sldNum" sz="quarter" idx="4"/>
          </p:nvPr>
        </p:nvSpPr>
        <p:spPr>
          <a:xfrm>
            <a:off x="449909" y="6365985"/>
            <a:ext cx="242070" cy="199571"/>
          </a:xfrm>
          <a:prstGeom prst="rect">
            <a:avLst/>
          </a:prstGeom>
        </p:spPr>
        <p:txBody>
          <a:bodyPr vert="horz" lIns="0" tIns="0" rIns="0" bIns="0" rtlCol="0" anchor="ctr"/>
          <a:lstStyle>
            <a:lvl1pPr algn="ctr">
              <a:defRPr sz="700">
                <a:solidFill>
                  <a:schemeClr val="tx1">
                    <a:tint val="75000"/>
                  </a:schemeClr>
                </a:solidFill>
              </a:defRPr>
            </a:lvl1pPr>
          </a:lstStyle>
          <a:p>
            <a:fld id="{02B51FD2-AF65-4559-B5BB-AE7FBFFEA02E}" type="slidenum">
              <a:rPr lang="en-US" smtClean="0">
                <a:latin typeface="Verdana" pitchFamily="34" charset="0"/>
                <a:cs typeface="Verdana" pitchFamily="34" charset="0"/>
              </a:rPr>
              <a:pPr/>
              <a:t>‹#›</a:t>
            </a:fld>
            <a:r>
              <a:rPr lang="en-US" smtClean="0">
                <a:latin typeface="Verdana" pitchFamily="34" charset="0"/>
                <a:cs typeface="Verdana" pitchFamily="34" charset="0"/>
              </a:rPr>
              <a:t> |</a:t>
            </a:r>
            <a:endParaRPr lang="en-US" dirty="0">
              <a:latin typeface="Verdana" pitchFamily="34" charset="0"/>
              <a:cs typeface="Verdana" pitchFamily="34" charset="0"/>
            </a:endParaRPr>
          </a:p>
        </p:txBody>
      </p:sp>
      <p:sp>
        <p:nvSpPr>
          <p:cNvPr id="11" name="Footer Placeholder 52"/>
          <p:cNvSpPr>
            <a:spLocks noGrp="1"/>
          </p:cNvSpPr>
          <p:nvPr>
            <p:ph type="ftr" sz="quarter" idx="3"/>
          </p:nvPr>
        </p:nvSpPr>
        <p:spPr>
          <a:xfrm>
            <a:off x="694038" y="6364388"/>
            <a:ext cx="2895600" cy="201168"/>
          </a:xfrm>
          <a:prstGeom prst="rect">
            <a:avLst/>
          </a:prstGeom>
        </p:spPr>
        <p:txBody>
          <a:bodyPr vert="horz" lIns="0" tIns="0" rIns="0" bIns="0" rtlCol="0" anchor="ctr"/>
          <a:lstStyle>
            <a:lvl1pPr algn="l">
              <a:defRPr lang="en-US" sz="700" dirty="0">
                <a:solidFill>
                  <a:schemeClr val="tx1">
                    <a:tint val="75000"/>
                  </a:schemeClr>
                </a:solidFill>
                <a:latin typeface="Verdana" pitchFamily="34" charset="0"/>
                <a:cs typeface="Verdana" pitchFamily="34" charset="0"/>
              </a:defRPr>
            </a:lvl1pPr>
          </a:lstStyle>
          <a:p>
            <a:r>
              <a:rPr lang="en-US" dirty="0" smtClean="0"/>
              <a:t>INSERT PRESENTATION TITLE</a:t>
            </a:r>
          </a:p>
        </p:txBody>
      </p:sp>
    </p:spTree>
    <p:extLst>
      <p:ext uri="{BB962C8B-B14F-4D97-AF65-F5344CB8AC3E}">
        <p14:creationId xmlns="" xmlns:p14="http://schemas.microsoft.com/office/powerpoint/2010/main" val="379783769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Tree>
    <p:extLst>
      <p:ext uri="{BB962C8B-B14F-4D97-AF65-F5344CB8AC3E}">
        <p14:creationId xmlns="" xmlns:p14="http://schemas.microsoft.com/office/powerpoint/2010/main" val="5789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98002607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 xmlns:p14="http://schemas.microsoft.com/office/powerpoint/2010/main" val="477246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8006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990698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a:xfrm>
            <a:off x="6361113" y="6525344"/>
            <a:ext cx="1019199" cy="457200"/>
          </a:xfrm>
          <a:prstGeom prst="rect">
            <a:avLst/>
          </a:prstGeom>
        </p:spPr>
        <p:txBody>
          <a:bodyPr/>
          <a:lstStyle>
            <a:lvl1pPr>
              <a:defRPr/>
            </a:lvl1pPr>
          </a:lstStyle>
          <a:p>
            <a:endParaRPr lang="en-GB" dirty="0"/>
          </a:p>
        </p:txBody>
      </p:sp>
    </p:spTree>
    <p:extLst>
      <p:ext uri="{BB962C8B-B14F-4D97-AF65-F5344CB8AC3E}">
        <p14:creationId xmlns="" xmlns:p14="http://schemas.microsoft.com/office/powerpoint/2010/main" val="2959689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39269066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 xmlns:p14="http://schemas.microsoft.com/office/powerpoint/2010/main" val="3285445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20487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354380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3774139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494272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274638"/>
            <a:ext cx="2057400" cy="589756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167043086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Tree>
    <p:extLst>
      <p:ext uri="{BB962C8B-B14F-4D97-AF65-F5344CB8AC3E}">
        <p14:creationId xmlns="" xmlns:p14="http://schemas.microsoft.com/office/powerpoint/2010/main" val="4141403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32938311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 xmlns:p14="http://schemas.microsoft.com/office/powerpoint/2010/main" val="57170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104730257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312594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US" dirty="0"/>
          </a:p>
        </p:txBody>
      </p:sp>
    </p:spTree>
    <p:extLst>
      <p:ext uri="{BB962C8B-B14F-4D97-AF65-F5344CB8AC3E}">
        <p14:creationId xmlns="" xmlns:p14="http://schemas.microsoft.com/office/powerpoint/2010/main" val="5660258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Tree>
    <p:extLst>
      <p:ext uri="{BB962C8B-B14F-4D97-AF65-F5344CB8AC3E}">
        <p14:creationId xmlns="" xmlns:p14="http://schemas.microsoft.com/office/powerpoint/2010/main" val="4271065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TextBox 1"/>
          <p:cNvSpPr txBox="1"/>
          <p:nvPr userDrawn="1"/>
        </p:nvSpPr>
        <p:spPr>
          <a:xfrm>
            <a:off x="683568" y="4509120"/>
            <a:ext cx="7776864" cy="738664"/>
          </a:xfrm>
          <a:prstGeom prst="rect">
            <a:avLst/>
          </a:prstGeom>
          <a:noFill/>
        </p:spPr>
        <p:txBody>
          <a:bodyPr wrap="square" rtlCol="0">
            <a:spAutoFit/>
          </a:bodyPr>
          <a:lstStyle/>
          <a:p>
            <a:pPr algn="ctr"/>
            <a:r>
              <a:rPr lang="en-US" sz="1400" dirty="0" smtClean="0"/>
              <a:t>Copyright ©2010 Huawei Technologies Co.,Ltd. All Rights Reserved.</a:t>
            </a:r>
          </a:p>
          <a:p>
            <a:pPr algn="ctr"/>
            <a:r>
              <a:rPr lang="en-US" sz="1400" dirty="0" smtClean="0"/>
              <a:t>The information contained in this document is for reference purpose only, and is subject to change or withdrawal according to specific customer requirements and conditions.</a:t>
            </a:r>
          </a:p>
        </p:txBody>
      </p:sp>
      <p:sp>
        <p:nvSpPr>
          <p:cNvPr id="3" name="矩形 2"/>
          <p:cNvSpPr/>
          <p:nvPr userDrawn="1"/>
        </p:nvSpPr>
        <p:spPr>
          <a:xfrm>
            <a:off x="2286000" y="5247784"/>
            <a:ext cx="4572000" cy="523220"/>
          </a:xfrm>
          <a:prstGeom prst="rect">
            <a:avLst/>
          </a:prstGeom>
        </p:spPr>
        <p:txBody>
          <a:bodyPr>
            <a:spAutoFit/>
          </a:bodyPr>
          <a:lstStyle/>
          <a:p>
            <a:pPr algn="ctr"/>
            <a:r>
              <a:rPr lang="en-US" sz="1400" dirty="0" smtClean="0"/>
              <a:t>©2010 </a:t>
            </a:r>
            <a:r>
              <a:rPr lang="zh-CN" altLang="en-US" sz="1400" dirty="0" smtClean="0"/>
              <a:t>华为技术有限公司</a:t>
            </a:r>
            <a:r>
              <a:rPr lang="en-US" altLang="zh-CN" sz="1400" baseline="0" dirty="0" smtClean="0"/>
              <a:t>          </a:t>
            </a:r>
            <a:r>
              <a:rPr lang="zh-CN" altLang="en-US" sz="1400" dirty="0" smtClean="0"/>
              <a:t>版权所有</a:t>
            </a:r>
          </a:p>
          <a:p>
            <a:pPr algn="ctr"/>
            <a:r>
              <a:rPr lang="zh-CN" altLang="en-US" sz="1400" dirty="0" smtClean="0"/>
              <a:t>本资料仅供参考，不构成任何承诺及保证</a:t>
            </a:r>
            <a:endParaRPr lang="en-US" sz="1400" dirty="0"/>
          </a:p>
        </p:txBody>
      </p:sp>
    </p:spTree>
    <p:extLst>
      <p:ext uri="{BB962C8B-B14F-4D97-AF65-F5344CB8AC3E}">
        <p14:creationId xmlns="" xmlns:p14="http://schemas.microsoft.com/office/powerpoint/2010/main" val="208758324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875730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11500715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142348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2027923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Tree>
    <p:extLst>
      <p:ext uri="{BB962C8B-B14F-4D97-AF65-F5344CB8AC3E}">
        <p14:creationId xmlns="" xmlns:p14="http://schemas.microsoft.com/office/powerpoint/2010/main" val="20511492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14876848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46238"/>
            <a:ext cx="3695700" cy="412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457700" y="1646238"/>
            <a:ext cx="3695700" cy="4125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04670349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 xmlns:p14="http://schemas.microsoft.com/office/powerpoint/2010/main" val="36866735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800600" y="1646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7537827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208868050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Tree>
    <p:extLst>
      <p:ext uri="{BB962C8B-B14F-4D97-AF65-F5344CB8AC3E}">
        <p14:creationId xmlns="" xmlns:p14="http://schemas.microsoft.com/office/powerpoint/2010/main" val="941674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1404902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800776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 xmlns:p14="http://schemas.microsoft.com/office/powerpoint/2010/main" val="1356524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304646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1800" y="274638"/>
            <a:ext cx="2057400" cy="589756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extLst>
      <p:ext uri="{BB962C8B-B14F-4D97-AF65-F5344CB8AC3E}">
        <p14:creationId xmlns="" xmlns:p14="http://schemas.microsoft.com/office/powerpoint/2010/main" val="414846883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server3\restrict\ftp_root\Clients\White_Whale\5-10136_SharePoint_Conference_10-19\SFP_Art\Elements\4x3_Corner_Logo.png"/>
          <p:cNvPicPr>
            <a:picLocks noChangeAspect="1" noChangeArrowheads="1"/>
          </p:cNvPicPr>
          <p:nvPr userDrawn="1"/>
        </p:nvPicPr>
        <p:blipFill>
          <a:blip r:embed="rId3" cstate="print"/>
          <a:srcRect/>
          <a:stretch>
            <a:fillRect/>
          </a:stretch>
        </p:blipFill>
        <p:spPr bwMode="auto">
          <a:xfrm>
            <a:off x="0" y="0"/>
            <a:ext cx="3324225" cy="2276476"/>
          </a:xfrm>
          <a:prstGeom prst="rect">
            <a:avLst/>
          </a:prstGeom>
          <a:noFill/>
        </p:spPr>
      </p:pic>
      <p:pic>
        <p:nvPicPr>
          <p:cNvPr id="5" name="Picture 2" descr="\\SERVER3\Restrict\FTP_Root\Clients\White_Whale\5-10136_SharePoint_Conference_10-19\SFP_Art\Elements\4x3_Footerbar.png"/>
          <p:cNvPicPr>
            <a:picLocks noChangeAspect="1" noChangeArrowheads="1"/>
          </p:cNvPicPr>
          <p:nvPr userDrawn="1"/>
        </p:nvPicPr>
        <p:blipFill>
          <a:blip r:embed="rId4" cstate="print"/>
          <a:srcRect/>
          <a:stretch>
            <a:fillRect/>
          </a:stretch>
        </p:blipFill>
        <p:spPr bwMode="auto">
          <a:xfrm>
            <a:off x="0" y="6038850"/>
            <a:ext cx="9142413" cy="819150"/>
          </a:xfrm>
          <a:prstGeom prst="rect">
            <a:avLst/>
          </a:prstGeom>
          <a:noFill/>
        </p:spPr>
      </p:pic>
      <p:pic>
        <p:nvPicPr>
          <p:cNvPr id="6" name="Picture 2" descr="\\SERVER3\Restrict\FTP_Root\Clients\White_Whale\5-10136_SharePoint_Conference_10-19\SFP_Art\Elements\SharePoint_Logo_small.png"/>
          <p:cNvPicPr>
            <a:picLocks noChangeAspect="1" noChangeArrowheads="1"/>
          </p:cNvPicPr>
          <p:nvPr userDrawn="1"/>
        </p:nvPicPr>
        <p:blipFill>
          <a:blip r:embed="rId5" cstate="print"/>
          <a:srcRect/>
          <a:stretch>
            <a:fillRect/>
          </a:stretch>
        </p:blipFill>
        <p:spPr bwMode="auto">
          <a:xfrm>
            <a:off x="439094" y="6158342"/>
            <a:ext cx="2609850" cy="523875"/>
          </a:xfrm>
          <a:prstGeom prst="rect">
            <a:avLst/>
          </a:prstGeom>
          <a:noFill/>
        </p:spPr>
      </p:pic>
      <p:pic>
        <p:nvPicPr>
          <p:cNvPr id="7" name="Picture 3" descr="\\SERVER3\Restrict\FTP_Root\Clients\White_Whale\5-10136_SharePoint_Conference_10-19\SFP_Art\Elements\quest-logo-small.png"/>
          <p:cNvPicPr>
            <a:picLocks noChangeAspect="1" noChangeArrowheads="1"/>
          </p:cNvPicPr>
          <p:nvPr userDrawn="1"/>
        </p:nvPicPr>
        <p:blipFill>
          <a:blip r:embed="rId6" cstate="print"/>
          <a:srcRect/>
          <a:stretch>
            <a:fillRect/>
          </a:stretch>
        </p:blipFill>
        <p:spPr bwMode="auto">
          <a:xfrm>
            <a:off x="3542296" y="6231255"/>
            <a:ext cx="2057400" cy="390525"/>
          </a:xfrm>
          <a:prstGeom prst="rect">
            <a:avLst/>
          </a:prstGeom>
          <a:noFill/>
        </p:spPr>
      </p:pic>
      <p:pic>
        <p:nvPicPr>
          <p:cNvPr id="8" name="Picture 4" descr="\\SERVER3\Restrict\FTP_Root\Clients\White_Whale\5-10136_SharePoint_Conference_10-19\SFP_Art\Elements\Event_date-small.png"/>
          <p:cNvPicPr>
            <a:picLocks noChangeAspect="1" noChangeArrowheads="1"/>
          </p:cNvPicPr>
          <p:nvPr userDrawn="1"/>
        </p:nvPicPr>
        <p:blipFill>
          <a:blip r:embed="rId7" cstate="print"/>
          <a:srcRect/>
          <a:stretch>
            <a:fillRect/>
          </a:stretch>
        </p:blipFill>
        <p:spPr bwMode="auto">
          <a:xfrm>
            <a:off x="5970498" y="6243357"/>
            <a:ext cx="2743200" cy="409575"/>
          </a:xfrm>
          <a:prstGeom prst="rect">
            <a:avLst/>
          </a:prstGeom>
          <a:noFill/>
        </p:spPr>
      </p:pic>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4"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 xmlns:p14="http://schemas.microsoft.com/office/powerpoint/2010/main" val="6434206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9710283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2" descr="\\server3\restrict\ftp_root\Clients\White_Whale\5-10136_SharePoint_Conference_10-19\SFP_Art\Elements\4x3_Corner_Logo.png"/>
          <p:cNvPicPr>
            <a:picLocks noChangeAspect="1" noChangeArrowheads="1"/>
          </p:cNvPicPr>
          <p:nvPr userDrawn="1"/>
        </p:nvPicPr>
        <p:blipFill>
          <a:blip r:embed="rId3" cstate="print"/>
          <a:srcRect/>
          <a:stretch>
            <a:fillRect/>
          </a:stretch>
        </p:blipFill>
        <p:spPr bwMode="auto">
          <a:xfrm>
            <a:off x="0" y="0"/>
            <a:ext cx="3324225" cy="2276476"/>
          </a:xfrm>
          <a:prstGeom prst="rect">
            <a:avLst/>
          </a:prstGeom>
          <a:noFill/>
        </p:spPr>
      </p:pic>
      <p:sp>
        <p:nvSpPr>
          <p:cNvPr id="2" name="Title 1"/>
          <p:cNvSpPr>
            <a:spLocks noGrp="1"/>
          </p:cNvSpPr>
          <p:nvPr>
            <p:ph type="ctrTitle"/>
          </p:nvPr>
        </p:nvSpPr>
        <p:spPr>
          <a:xfrm>
            <a:off x="1370013" y="686053"/>
            <a:ext cx="7043208" cy="1523494"/>
          </a:xfrm>
        </p:spPr>
        <p:txBody>
          <a:bodyPr anchor="ctr" anchorCtr="0">
            <a:noAutofit/>
          </a:bodyPr>
          <a:lstStyle>
            <a:lvl1pPr>
              <a:lnSpc>
                <a:spcPct val="90000"/>
              </a:lnSpc>
              <a:defRPr sz="5400">
                <a:gradFill flip="none" rotWithShape="1">
                  <a:gsLst>
                    <a:gs pos="0">
                      <a:schemeClr val="bg1"/>
                    </a:gs>
                    <a:gs pos="86000">
                      <a:schemeClr val="bg1"/>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gradFill>
                  <a:gsLst>
                    <a:gs pos="0">
                      <a:schemeClr val="bg1"/>
                    </a:gs>
                    <a:gs pos="86000">
                      <a:schemeClr val="bg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1" u="none" strike="noStrike" kern="1200" cap="none" spc="-642" normalizeH="0" baseline="0" noProof="0" dirty="0" smtClean="0">
                <a:ln w="11430"/>
                <a:gradFill>
                  <a:gsLst>
                    <a:gs pos="0">
                      <a:schemeClr val="accent1"/>
                    </a:gs>
                    <a:gs pos="100000">
                      <a:schemeClr val="bg1"/>
                    </a:gs>
                  </a:gsLst>
                  <a:lin ang="5400000" scaled="0"/>
                </a:gradFill>
                <a:effectLst/>
                <a:uLnTx/>
                <a:uFillTx/>
                <a:latin typeface="+mj-lt"/>
                <a:ea typeface="+mn-ea"/>
                <a:cs typeface="+mn-cs"/>
              </a:defRPr>
            </a:lvl1pPr>
          </a:lstStyle>
          <a:p>
            <a:pPr lvl="0"/>
            <a:r>
              <a:rPr lang="en-US" dirty="0" smtClean="0"/>
              <a:t>click to…</a:t>
            </a:r>
          </a:p>
        </p:txBody>
      </p:sp>
    </p:spTree>
    <p:extLst>
      <p:ext uri="{BB962C8B-B14F-4D97-AF65-F5344CB8AC3E}">
        <p14:creationId xmlns="" xmlns:p14="http://schemas.microsoft.com/office/powerpoint/2010/main" val="330657613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666385"/>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381000" y="1447799"/>
            <a:ext cx="8382000"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644997606"/>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47799"/>
            <a:ext cx="8382000"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238520583"/>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799"/>
            <a:ext cx="4114800" cy="2093567"/>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799"/>
            <a:ext cx="4114800" cy="2093567"/>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87655035"/>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272656"/>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47800"/>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72656"/>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83819985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3556978125"/>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0921272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91256315"/>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0">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5278443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 xmlns:p14="http://schemas.microsoft.com/office/powerpoint/2010/main" val="122328130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28158834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07832"/>
          </a:xfrm>
        </p:spPr>
        <p:txBody>
          <a:bodyPr/>
          <a:lstStyle>
            <a:lvl1pPr algn="l" rtl="0" fontAlgn="base">
              <a:lnSpc>
                <a:spcPct val="90000"/>
              </a:lnSpc>
              <a:spcBef>
                <a:spcPct val="0"/>
              </a:spcBef>
              <a:spcAft>
                <a:spcPct val="0"/>
              </a:spcAft>
              <a:defRPr lang="en-US" sz="37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179914615"/>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51" y="321688"/>
            <a:ext cx="8691106" cy="517590"/>
          </a:xfrm>
        </p:spPr>
        <p:txBody>
          <a:bodyPr rtlCol="0" anchor="ctr">
            <a:noAutofit/>
          </a:bodyPr>
          <a:lstStyle>
            <a:lvl1pPr marL="0" indent="0" algn="l" defTabSz="-13873163" rtl="0" eaLnBrk="0" fontAlgn="base" hangingPunct="0">
              <a:lnSpc>
                <a:spcPct val="90000"/>
              </a:lnSpc>
              <a:spcBef>
                <a:spcPct val="0"/>
              </a:spcBef>
              <a:spcAft>
                <a:spcPct val="0"/>
              </a:spcAft>
              <a:defRPr lang="en-US" sz="3600" b="0" i="0" kern="1200" dirty="0">
                <a:solidFill>
                  <a:srgbClr val="FFC000"/>
                </a:solidFill>
                <a:effectLst/>
                <a:latin typeface="Segoe UI"/>
                <a:ea typeface="+mj-ea"/>
                <a:cs typeface="Segoe UI"/>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138113" y="1672590"/>
            <a:ext cx="8410575" cy="1865126"/>
          </a:xfrm>
          <a:prstGeom prst="rect">
            <a:avLst/>
          </a:prstGeom>
        </p:spPr>
        <p:txBody>
          <a:bodyPr rtlCol="0"/>
          <a:lstStyle>
            <a:lvl1pPr>
              <a:buFont typeface="Arial" pitchFamily="34" charset="0"/>
              <a:buChar char="•"/>
              <a:defRPr sz="2000">
                <a:solidFill>
                  <a:schemeClr val="tx1">
                    <a:lumMod val="90000"/>
                    <a:lumOff val="10000"/>
                  </a:schemeClr>
                </a:solidFill>
                <a:effectLst/>
                <a:latin typeface="Segoe UI" pitchFamily="34" charset="0"/>
                <a:cs typeface="Segoe UI" pitchFamily="34" charset="0"/>
              </a:defRPr>
            </a:lvl1pPr>
            <a:lvl2pPr>
              <a:buSzPct val="50000"/>
              <a:buFont typeface="Courier New" pitchFamily="49" charset="0"/>
              <a:buChar char="o"/>
              <a:defRPr sz="2000">
                <a:solidFill>
                  <a:schemeClr val="tx1">
                    <a:lumMod val="90000"/>
                    <a:lumOff val="10000"/>
                  </a:schemeClr>
                </a:solidFill>
                <a:effectLst/>
                <a:latin typeface="Segoe UI" pitchFamily="34" charset="0"/>
                <a:cs typeface="Segoe UI" pitchFamily="34" charset="0"/>
              </a:defRPr>
            </a:lvl2pPr>
            <a:lvl3pPr>
              <a:buFont typeface="Wingdings" pitchFamily="2" charset="2"/>
              <a:buChar char="§"/>
              <a:defRPr sz="2000">
                <a:solidFill>
                  <a:schemeClr val="tx1">
                    <a:lumMod val="90000"/>
                    <a:lumOff val="10000"/>
                  </a:schemeClr>
                </a:solidFill>
                <a:effectLst/>
                <a:latin typeface="Segoe UI" pitchFamily="34" charset="0"/>
                <a:cs typeface="Segoe UI" pitchFamily="34" charset="0"/>
              </a:defRPr>
            </a:lvl3pPr>
            <a:lvl4pPr>
              <a:buFont typeface="Arial" pitchFamily="34" charset="0"/>
              <a:buChar char="•"/>
              <a:defRPr>
                <a:solidFill>
                  <a:schemeClr val="tx1">
                    <a:lumMod val="90000"/>
                    <a:lumOff val="10000"/>
                  </a:schemeClr>
                </a:solidFill>
                <a:effectLst/>
                <a:latin typeface="Segoe UI" pitchFamily="34" charset="0"/>
                <a:cs typeface="Segoe UI" pitchFamily="34" charset="0"/>
              </a:defRPr>
            </a:lvl4pPr>
            <a:lvl5pPr>
              <a:buFont typeface="Arial" pitchFamily="34" charset="0"/>
              <a:buChar char="•"/>
              <a:defRPr>
                <a:solidFill>
                  <a:schemeClr val="tx1">
                    <a:lumMod val="90000"/>
                    <a:lumOff val="10000"/>
                  </a:schemeClr>
                </a:solidFill>
                <a:effectLst/>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idx="11"/>
          </p:nvPr>
        </p:nvSpPr>
        <p:spPr>
          <a:xfrm>
            <a:off x="119743" y="842904"/>
            <a:ext cx="8665027" cy="478972"/>
          </a:xfrm>
          <a:prstGeom prst="rect">
            <a:avLst/>
          </a:prstGeom>
        </p:spPr>
        <p:txBody>
          <a:bodyPr vert="horz" lIns="91440" tIns="45720" rIns="91440" bIns="45720" rtlCol="0">
            <a:normAutofit/>
          </a:bodyPr>
          <a:lstStyle>
            <a:lvl1pPr>
              <a:defRPr lang="en-US" sz="2000" dirty="0" smtClean="0">
                <a:solidFill>
                  <a:schemeClr val="tx1"/>
                </a:solidFill>
                <a:effectLst/>
                <a:latin typeface="Segoe UI" pitchFamily="34" charset="0"/>
                <a:ea typeface="+mn-ea"/>
                <a:cs typeface="Segoe UI" pitchFamily="34" charset="0"/>
              </a:defRPr>
            </a:lvl1pPr>
          </a:lstStyle>
          <a:p>
            <a:pPr marL="342900" lvl="0" indent="-342900" algn="l" defTabSz="-13873163" rtl="0" eaLnBrk="0" fontAlgn="base" hangingPunct="0">
              <a:lnSpc>
                <a:spcPct val="90000"/>
              </a:lnSpc>
              <a:spcBef>
                <a:spcPct val="30000"/>
              </a:spcBef>
              <a:spcAft>
                <a:spcPct val="0"/>
              </a:spcAft>
              <a:buClr>
                <a:schemeClr val="tx2"/>
              </a:buClr>
              <a:buSzPct val="85000"/>
              <a:buFontTx/>
              <a:buNone/>
            </a:pPr>
            <a:r>
              <a:rPr lang="en-US" dirty="0" smtClean="0"/>
              <a:t>Click to edit Master text styles</a:t>
            </a:r>
          </a:p>
        </p:txBody>
      </p:sp>
    </p:spTree>
    <p:extLst>
      <p:ext uri="{BB962C8B-B14F-4D97-AF65-F5344CB8AC3E}">
        <p14:creationId xmlns="" xmlns:p14="http://schemas.microsoft.com/office/powerpoint/2010/main" val="1225556347"/>
      </p:ext>
    </p:extLst>
  </p:cSld>
  <p:clrMapOvr>
    <a:masterClrMapping/>
  </p:clrMapOvr>
  <p:transition spd="slow"/>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18382336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551" y="340738"/>
            <a:ext cx="8691106" cy="517590"/>
          </a:xfrm>
        </p:spPr>
        <p:txBody>
          <a:bodyPr rtlCol="0" anchor="ctr">
            <a:noAutofit/>
          </a:bodyPr>
          <a:lstStyle>
            <a:lvl1pPr marL="0" indent="0" algn="l" defTabSz="-13873163" rtl="0" eaLnBrk="0" fontAlgn="base" hangingPunct="0">
              <a:lnSpc>
                <a:spcPct val="90000"/>
              </a:lnSpc>
              <a:spcBef>
                <a:spcPct val="0"/>
              </a:spcBef>
              <a:spcAft>
                <a:spcPct val="0"/>
              </a:spcAft>
              <a:defRPr lang="en-US" sz="3600" b="0" i="0" kern="1200" dirty="0">
                <a:solidFill>
                  <a:srgbClr val="FFC000"/>
                </a:solidFill>
                <a:effectLst/>
                <a:latin typeface="Segoe UI"/>
                <a:ea typeface="+mj-ea"/>
                <a:cs typeface="Segoe UI"/>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138113" y="1691640"/>
            <a:ext cx="8410575" cy="1865126"/>
          </a:xfrm>
          <a:prstGeom prst="rect">
            <a:avLst/>
          </a:prstGeom>
        </p:spPr>
        <p:txBody>
          <a:bodyPr rtlCol="0"/>
          <a:lstStyle>
            <a:lvl1pPr>
              <a:buFont typeface="Arial" pitchFamily="34" charset="0"/>
              <a:buChar char="•"/>
              <a:defRPr sz="2000">
                <a:solidFill>
                  <a:schemeClr val="tx1">
                    <a:lumMod val="90000"/>
                    <a:lumOff val="10000"/>
                  </a:schemeClr>
                </a:solidFill>
                <a:effectLst/>
                <a:latin typeface="Segoe UI" pitchFamily="34" charset="0"/>
                <a:cs typeface="Segoe UI" pitchFamily="34" charset="0"/>
              </a:defRPr>
            </a:lvl1pPr>
            <a:lvl2pPr>
              <a:buSzPct val="50000"/>
              <a:buFont typeface="Courier New" pitchFamily="49" charset="0"/>
              <a:buChar char="o"/>
              <a:defRPr sz="2000">
                <a:solidFill>
                  <a:schemeClr val="tx1">
                    <a:lumMod val="90000"/>
                    <a:lumOff val="10000"/>
                  </a:schemeClr>
                </a:solidFill>
                <a:effectLst/>
                <a:latin typeface="Segoe UI" pitchFamily="34" charset="0"/>
                <a:cs typeface="Segoe UI" pitchFamily="34" charset="0"/>
              </a:defRPr>
            </a:lvl2pPr>
            <a:lvl3pPr>
              <a:buFont typeface="Wingdings" pitchFamily="2" charset="2"/>
              <a:buChar char="§"/>
              <a:defRPr sz="2000">
                <a:solidFill>
                  <a:schemeClr val="tx1">
                    <a:lumMod val="90000"/>
                    <a:lumOff val="10000"/>
                  </a:schemeClr>
                </a:solidFill>
                <a:effectLst/>
                <a:latin typeface="Segoe UI" pitchFamily="34" charset="0"/>
                <a:cs typeface="Segoe UI" pitchFamily="34" charset="0"/>
              </a:defRPr>
            </a:lvl3pPr>
            <a:lvl4pPr>
              <a:buFont typeface="Arial" pitchFamily="34" charset="0"/>
              <a:buChar char="•"/>
              <a:defRPr>
                <a:solidFill>
                  <a:schemeClr val="tx1">
                    <a:lumMod val="90000"/>
                    <a:lumOff val="10000"/>
                  </a:schemeClr>
                </a:solidFill>
                <a:effectLst/>
                <a:latin typeface="Segoe UI" pitchFamily="34" charset="0"/>
                <a:cs typeface="Segoe UI" pitchFamily="34" charset="0"/>
              </a:defRPr>
            </a:lvl4pPr>
            <a:lvl5pPr>
              <a:buFont typeface="Arial" pitchFamily="34" charset="0"/>
              <a:buChar char="•"/>
              <a:defRPr>
                <a:solidFill>
                  <a:schemeClr val="tx1">
                    <a:lumMod val="90000"/>
                    <a:lumOff val="10000"/>
                  </a:schemeClr>
                </a:solidFill>
                <a:effectLst/>
                <a:latin typeface="Segoe UI" pitchFamily="34" charset="0"/>
                <a:cs typeface="Segoe U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p:cNvSpPr>
            <a:spLocks noGrp="1"/>
          </p:cNvSpPr>
          <p:nvPr>
            <p:ph idx="11"/>
          </p:nvPr>
        </p:nvSpPr>
        <p:spPr>
          <a:xfrm>
            <a:off x="119743" y="861954"/>
            <a:ext cx="8665027" cy="478972"/>
          </a:xfrm>
          <a:prstGeom prst="rect">
            <a:avLst/>
          </a:prstGeom>
        </p:spPr>
        <p:txBody>
          <a:bodyPr vert="horz" lIns="91440" tIns="45720" rIns="91440" bIns="45720" rtlCol="0">
            <a:normAutofit/>
          </a:bodyPr>
          <a:lstStyle>
            <a:lvl1pPr>
              <a:defRPr lang="en-US" sz="2000" dirty="0" smtClean="0">
                <a:solidFill>
                  <a:schemeClr val="tx1"/>
                </a:solidFill>
                <a:effectLst/>
                <a:latin typeface="Segoe UI" pitchFamily="34" charset="0"/>
                <a:ea typeface="+mn-ea"/>
                <a:cs typeface="Segoe UI" pitchFamily="34" charset="0"/>
              </a:defRPr>
            </a:lvl1pPr>
          </a:lstStyle>
          <a:p>
            <a:pPr marL="342900" lvl="0" indent="-342900" algn="l" defTabSz="-13873163" rtl="0" eaLnBrk="0" fontAlgn="base" hangingPunct="0">
              <a:lnSpc>
                <a:spcPct val="90000"/>
              </a:lnSpc>
              <a:spcBef>
                <a:spcPct val="30000"/>
              </a:spcBef>
              <a:spcAft>
                <a:spcPct val="0"/>
              </a:spcAft>
              <a:buClr>
                <a:schemeClr val="tx2"/>
              </a:buClr>
              <a:buSzPct val="85000"/>
              <a:buFontTx/>
              <a:buNone/>
            </a:pPr>
            <a:r>
              <a:rPr lang="en-US" dirty="0" smtClean="0"/>
              <a:t>Click to edit Master text styles</a:t>
            </a:r>
          </a:p>
        </p:txBody>
      </p:sp>
    </p:spTree>
    <p:extLst>
      <p:ext uri="{BB962C8B-B14F-4D97-AF65-F5344CB8AC3E}">
        <p14:creationId xmlns="" xmlns:p14="http://schemas.microsoft.com/office/powerpoint/2010/main" val="2685225737"/>
      </p:ext>
    </p:extLst>
  </p:cSld>
  <p:clrMapOvr>
    <a:masterClrMapping/>
  </p:clrMapOvr>
  <p:transition spd="slow"/>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Content_lef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6713" y="1416049"/>
            <a:ext cx="4129087"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24718401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408467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282720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a:xfrm>
            <a:off x="6361113" y="6525344"/>
            <a:ext cx="1019199" cy="457200"/>
          </a:xfrm>
          <a:prstGeom prst="rect">
            <a:avLst/>
          </a:prstGeom>
        </p:spPr>
        <p:txBody>
          <a:bodyPr/>
          <a:lstStyle>
            <a:lvl1pPr>
              <a:defRPr/>
            </a:lvl1pPr>
          </a:lstStyle>
          <a:p>
            <a:endParaRPr lang="en-GB"/>
          </a:p>
        </p:txBody>
      </p:sp>
    </p:spTree>
    <p:extLst>
      <p:ext uri="{BB962C8B-B14F-4D97-AF65-F5344CB8AC3E}">
        <p14:creationId xmlns="" xmlns:p14="http://schemas.microsoft.com/office/powerpoint/2010/main" val="216857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hyperlink" Target="http://www.huawei.com/"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6.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image" Target="../media/image8.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7.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82105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dirty="0" smtClean="0"/>
              <a:t>单击此处编辑母版标题样式</a:t>
            </a:r>
            <a:endParaRPr lang="en-US" altLang="zh-CN" dirty="0" smtClean="0"/>
          </a:p>
        </p:txBody>
      </p:sp>
      <p:sp>
        <p:nvSpPr>
          <p:cNvPr id="1027" name="Rectangle 3"/>
          <p:cNvSpPr>
            <a:spLocks noGrp="1" noChangeArrowheads="1"/>
          </p:cNvSpPr>
          <p:nvPr>
            <p:ph type="body" idx="1"/>
          </p:nvPr>
        </p:nvSpPr>
        <p:spPr bwMode="auto">
          <a:xfrm>
            <a:off x="652462" y="1646238"/>
            <a:ext cx="8167687" cy="4125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pic>
        <p:nvPicPr>
          <p:cNvPr id="1046" name="Picture 22" descr="dd"/>
          <p:cNvPicPr>
            <a:picLocks noChangeAspect="1" noChangeArrowheads="1"/>
          </p:cNvPicPr>
          <p:nvPr/>
        </p:nvPicPr>
        <p:blipFill>
          <a:blip r:embed="rId17" cstate="email">
            <a:extLst>
              <a:ext uri="{28A0092B-C50C-407E-A947-70E740481C1C}">
                <a14:useLocalDpi xmlns="" xmlns:a14="http://schemas.microsoft.com/office/drawing/2010/main"/>
              </a:ext>
            </a:extLst>
          </a:blip>
          <a:srcRect/>
          <a:stretch>
            <a:fillRect/>
          </a:stretch>
        </p:blipFill>
        <p:spPr bwMode="auto">
          <a:xfrm>
            <a:off x="0" y="6221413"/>
            <a:ext cx="9150350" cy="636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48" name="Picture 24" descr="8"/>
          <p:cNvPicPr>
            <a:picLocks noChangeAspect="1" noChangeArrowheads="1"/>
          </p:cNvPicPr>
          <p:nvPr/>
        </p:nvPicPr>
        <p:blipFill>
          <a:blip r:embed="rId18" cstate="email">
            <a:extLst>
              <a:ext uri="{28A0092B-C50C-407E-A947-70E740481C1C}">
                <a14:useLocalDpi xmlns="" xmlns:a14="http://schemas.microsoft.com/office/drawing/2010/main"/>
              </a:ext>
            </a:extLst>
          </a:blip>
          <a:srcRect/>
          <a:stretch>
            <a:fillRect/>
          </a:stretch>
        </p:blipFill>
        <p:spPr bwMode="auto">
          <a:xfrm>
            <a:off x="7508875" y="6400800"/>
            <a:ext cx="1311275" cy="311150"/>
          </a:xfrm>
          <a:prstGeom prst="rect">
            <a:avLst/>
          </a:prstGeom>
          <a:noFill/>
          <a:extLst>
            <a:ext uri="{909E8E84-426E-40DD-AFC4-6F175D3DCCD1}">
              <a14:hiddenFill xmlns="" xmlns:a14="http://schemas.microsoft.com/office/drawing/2010/main">
                <a:solidFill>
                  <a:srgbClr val="FFFFFF"/>
                </a:solidFill>
              </a14:hiddenFill>
            </a:ext>
          </a:extLst>
        </p:spPr>
      </p:pic>
      <p:sp>
        <p:nvSpPr>
          <p:cNvPr id="1190" name="Rectangle 166"/>
          <p:cNvSpPr>
            <a:spLocks noChangeArrowheads="1"/>
          </p:cNvSpPr>
          <p:nvPr/>
        </p:nvSpPr>
        <p:spPr bwMode="auto">
          <a:xfrm>
            <a:off x="9269413" y="3429000"/>
            <a:ext cx="919162" cy="3490913"/>
          </a:xfrm>
          <a:prstGeom prst="rect">
            <a:avLst/>
          </a:prstGeom>
          <a:solidFill>
            <a:srgbClr val="FFFFFF"/>
          </a:solidFill>
          <a:ln>
            <a:noFill/>
          </a:ln>
          <a:effectLst/>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1425" tIns="45712" rIns="91425" bIns="45712" anchor="ctr">
            <a:spAutoFit/>
          </a:bodyPr>
          <a:lstStyle/>
          <a:p>
            <a:endParaRPr lang="en-US"/>
          </a:p>
        </p:txBody>
      </p:sp>
      <p:grpSp>
        <p:nvGrpSpPr>
          <p:cNvPr id="1193" name="Group 169"/>
          <p:cNvGrpSpPr>
            <a:grpSpLocks/>
          </p:cNvGrpSpPr>
          <p:nvPr/>
        </p:nvGrpSpPr>
        <p:grpSpPr bwMode="auto">
          <a:xfrm>
            <a:off x="9355138" y="3789363"/>
            <a:ext cx="739775" cy="182562"/>
            <a:chOff x="5893" y="2387"/>
            <a:chExt cx="466" cy="115"/>
          </a:xfrm>
        </p:grpSpPr>
        <p:sp>
          <p:nvSpPr>
            <p:cNvPr id="1194" name="Rectangle 170"/>
            <p:cNvSpPr>
              <a:spLocks noChangeArrowheads="1"/>
            </p:cNvSpPr>
            <p:nvPr userDrawn="1"/>
          </p:nvSpPr>
          <p:spPr bwMode="auto">
            <a:xfrm flipV="1">
              <a:off x="6010" y="2387"/>
              <a:ext cx="116" cy="115"/>
            </a:xfrm>
            <a:prstGeom prst="rect">
              <a:avLst/>
            </a:prstGeom>
            <a:solidFill>
              <a:srgbClr val="FFCC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5" name="Rectangle 171"/>
            <p:cNvSpPr>
              <a:spLocks noChangeArrowheads="1"/>
            </p:cNvSpPr>
            <p:nvPr userDrawn="1"/>
          </p:nvSpPr>
          <p:spPr bwMode="auto">
            <a:xfrm flipV="1">
              <a:off x="6126" y="2387"/>
              <a:ext cx="116" cy="115"/>
            </a:xfrm>
            <a:prstGeom prst="rect">
              <a:avLst/>
            </a:prstGeom>
            <a:solidFill>
              <a:srgbClr val="FF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6" name="Rectangle 172"/>
            <p:cNvSpPr>
              <a:spLocks noChangeArrowheads="1"/>
            </p:cNvSpPr>
            <p:nvPr userDrawn="1"/>
          </p:nvSpPr>
          <p:spPr bwMode="auto">
            <a:xfrm flipV="1">
              <a:off x="6242" y="2387"/>
              <a:ext cx="117" cy="115"/>
            </a:xfrm>
            <a:prstGeom prst="rect">
              <a:avLst/>
            </a:prstGeom>
            <a:solidFill>
              <a:srgbClr val="99660A"/>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7" name="Rectangle 173"/>
            <p:cNvSpPr>
              <a:spLocks noChangeArrowheads="1"/>
            </p:cNvSpPr>
            <p:nvPr userDrawn="1"/>
          </p:nvSpPr>
          <p:spPr bwMode="auto">
            <a:xfrm flipV="1">
              <a:off x="5893" y="2387"/>
              <a:ext cx="117" cy="115"/>
            </a:xfrm>
            <a:prstGeom prst="rect">
              <a:avLst/>
            </a:prstGeom>
            <a:solidFill>
              <a:srgbClr val="FFCC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198" name="Group 174"/>
          <p:cNvGrpSpPr>
            <a:grpSpLocks/>
          </p:cNvGrpSpPr>
          <p:nvPr/>
        </p:nvGrpSpPr>
        <p:grpSpPr bwMode="auto">
          <a:xfrm>
            <a:off x="9355138" y="4005263"/>
            <a:ext cx="739775" cy="182562"/>
            <a:chOff x="5893" y="2523"/>
            <a:chExt cx="466" cy="115"/>
          </a:xfrm>
        </p:grpSpPr>
        <p:sp>
          <p:nvSpPr>
            <p:cNvPr id="1199" name="Rectangle 175"/>
            <p:cNvSpPr>
              <a:spLocks noChangeArrowheads="1"/>
            </p:cNvSpPr>
            <p:nvPr userDrawn="1"/>
          </p:nvSpPr>
          <p:spPr bwMode="auto">
            <a:xfrm flipV="1">
              <a:off x="6010" y="2523"/>
              <a:ext cx="116" cy="115"/>
            </a:xfrm>
            <a:prstGeom prst="rect">
              <a:avLst/>
            </a:prstGeom>
            <a:solidFill>
              <a:srgbClr val="99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0" name="Rectangle 176"/>
            <p:cNvSpPr>
              <a:spLocks noChangeArrowheads="1"/>
            </p:cNvSpPr>
            <p:nvPr userDrawn="1"/>
          </p:nvSpPr>
          <p:spPr bwMode="auto">
            <a:xfrm flipV="1">
              <a:off x="6126" y="2523"/>
              <a:ext cx="116" cy="115"/>
            </a:xfrm>
            <a:prstGeom prst="rect">
              <a:avLst/>
            </a:prstGeom>
            <a:solidFill>
              <a:srgbClr val="99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1" name="Rectangle 177"/>
            <p:cNvSpPr>
              <a:spLocks noChangeArrowheads="1"/>
            </p:cNvSpPr>
            <p:nvPr userDrawn="1"/>
          </p:nvSpPr>
          <p:spPr bwMode="auto">
            <a:xfrm flipV="1">
              <a:off x="6242" y="2523"/>
              <a:ext cx="117" cy="115"/>
            </a:xfrm>
            <a:prstGeom prst="rect">
              <a:avLst/>
            </a:prstGeom>
            <a:solidFill>
              <a:srgbClr val="0099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2" name="Rectangle 178"/>
            <p:cNvSpPr>
              <a:spLocks noChangeArrowheads="1"/>
            </p:cNvSpPr>
            <p:nvPr userDrawn="1"/>
          </p:nvSpPr>
          <p:spPr bwMode="auto">
            <a:xfrm flipV="1">
              <a:off x="5893" y="2523"/>
              <a:ext cx="117" cy="115"/>
            </a:xfrm>
            <a:prstGeom prst="rect">
              <a:avLst/>
            </a:prstGeom>
            <a:solidFill>
              <a:srgbClr val="CC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3" name="Group 179"/>
          <p:cNvGrpSpPr>
            <a:grpSpLocks/>
          </p:cNvGrpSpPr>
          <p:nvPr/>
        </p:nvGrpSpPr>
        <p:grpSpPr bwMode="auto">
          <a:xfrm>
            <a:off x="9355138" y="4221163"/>
            <a:ext cx="739775" cy="182562"/>
            <a:chOff x="5893" y="2659"/>
            <a:chExt cx="466" cy="115"/>
          </a:xfrm>
        </p:grpSpPr>
        <p:sp>
          <p:nvSpPr>
            <p:cNvPr id="1204" name="Rectangle 180"/>
            <p:cNvSpPr>
              <a:spLocks noChangeArrowheads="1"/>
            </p:cNvSpPr>
            <p:nvPr userDrawn="1"/>
          </p:nvSpPr>
          <p:spPr bwMode="auto">
            <a:xfrm flipV="1">
              <a:off x="6010" y="2659"/>
              <a:ext cx="116" cy="115"/>
            </a:xfrm>
            <a:prstGeom prst="rect">
              <a:avLst/>
            </a:prstGeom>
            <a:solidFill>
              <a:srgbClr val="99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5" name="Rectangle 181"/>
            <p:cNvSpPr>
              <a:spLocks noChangeArrowheads="1"/>
            </p:cNvSpPr>
            <p:nvPr userDrawn="1"/>
          </p:nvSpPr>
          <p:spPr bwMode="auto">
            <a:xfrm flipV="1">
              <a:off x="6126" y="2659"/>
              <a:ext cx="116" cy="115"/>
            </a:xfrm>
            <a:prstGeom prst="rect">
              <a:avLst/>
            </a:prstGeom>
            <a:solidFill>
              <a:srgbClr val="0099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6" name="Rectangle 182"/>
            <p:cNvSpPr>
              <a:spLocks noChangeArrowheads="1"/>
            </p:cNvSpPr>
            <p:nvPr userDrawn="1"/>
          </p:nvSpPr>
          <p:spPr bwMode="auto">
            <a:xfrm flipV="1">
              <a:off x="6242" y="2659"/>
              <a:ext cx="117" cy="115"/>
            </a:xfrm>
            <a:prstGeom prst="rect">
              <a:avLst/>
            </a:prstGeom>
            <a:solidFill>
              <a:srgbClr val="0066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7" name="Rectangle 183"/>
            <p:cNvSpPr>
              <a:spLocks noChangeArrowheads="1"/>
            </p:cNvSpPr>
            <p:nvPr userDrawn="1"/>
          </p:nvSpPr>
          <p:spPr bwMode="auto">
            <a:xfrm flipV="1">
              <a:off x="5893" y="2659"/>
              <a:ext cx="117" cy="115"/>
            </a:xfrm>
            <a:prstGeom prst="rect">
              <a:avLst/>
            </a:prstGeom>
            <a:solidFill>
              <a:srgbClr val="CCFF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08" name="Group 184"/>
          <p:cNvGrpSpPr>
            <a:grpSpLocks/>
          </p:cNvGrpSpPr>
          <p:nvPr/>
        </p:nvGrpSpPr>
        <p:grpSpPr bwMode="auto">
          <a:xfrm>
            <a:off x="9355138" y="3573463"/>
            <a:ext cx="739775" cy="188912"/>
            <a:chOff x="5893" y="2251"/>
            <a:chExt cx="466" cy="119"/>
          </a:xfrm>
        </p:grpSpPr>
        <p:sp>
          <p:nvSpPr>
            <p:cNvPr id="1209" name="Rectangle 185"/>
            <p:cNvSpPr>
              <a:spLocks noChangeArrowheads="1"/>
            </p:cNvSpPr>
            <p:nvPr userDrawn="1"/>
          </p:nvSpPr>
          <p:spPr bwMode="auto">
            <a:xfrm flipV="1">
              <a:off x="6126" y="2251"/>
              <a:ext cx="116" cy="119"/>
            </a:xfrm>
            <a:prstGeom prst="rect">
              <a:avLst/>
            </a:prstGeom>
            <a:solidFill>
              <a:srgbClr val="FF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0" name="Rectangle 186"/>
            <p:cNvSpPr>
              <a:spLocks noChangeArrowheads="1"/>
            </p:cNvSpPr>
            <p:nvPr userDrawn="1"/>
          </p:nvSpPr>
          <p:spPr bwMode="auto">
            <a:xfrm flipV="1">
              <a:off x="6242" y="2251"/>
              <a:ext cx="117" cy="119"/>
            </a:xfrm>
            <a:prstGeom prst="rect">
              <a:avLst/>
            </a:prstGeom>
            <a:solidFill>
              <a:srgbClr val="CC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1" name="Rectangle 187"/>
            <p:cNvSpPr>
              <a:spLocks noChangeArrowheads="1"/>
            </p:cNvSpPr>
            <p:nvPr userDrawn="1"/>
          </p:nvSpPr>
          <p:spPr bwMode="auto">
            <a:xfrm flipV="1">
              <a:off x="5893" y="2251"/>
              <a:ext cx="117" cy="119"/>
            </a:xfrm>
            <a:prstGeom prst="rect">
              <a:avLst/>
            </a:prstGeom>
            <a:solidFill>
              <a:srgbClr val="99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2" name="Rectangle 188"/>
            <p:cNvSpPr>
              <a:spLocks noChangeArrowheads="1"/>
            </p:cNvSpPr>
            <p:nvPr userDrawn="1"/>
          </p:nvSpPr>
          <p:spPr bwMode="auto">
            <a:xfrm flipV="1">
              <a:off x="6010" y="2251"/>
              <a:ext cx="116" cy="119"/>
            </a:xfrm>
            <a:prstGeom prst="rect">
              <a:avLst/>
            </a:prstGeom>
            <a:solidFill>
              <a:srgbClr val="66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3" name="Group 189"/>
          <p:cNvGrpSpPr>
            <a:grpSpLocks/>
          </p:cNvGrpSpPr>
          <p:nvPr/>
        </p:nvGrpSpPr>
        <p:grpSpPr bwMode="auto">
          <a:xfrm>
            <a:off x="9355138" y="4581525"/>
            <a:ext cx="739775" cy="182563"/>
            <a:chOff x="5893" y="2886"/>
            <a:chExt cx="466" cy="115"/>
          </a:xfrm>
        </p:grpSpPr>
        <p:sp>
          <p:nvSpPr>
            <p:cNvPr id="1214" name="Rectangle 190"/>
            <p:cNvSpPr>
              <a:spLocks noChangeArrowheads="1"/>
            </p:cNvSpPr>
            <p:nvPr userDrawn="1"/>
          </p:nvSpPr>
          <p:spPr bwMode="auto">
            <a:xfrm flipV="1">
              <a:off x="6010" y="2886"/>
              <a:ext cx="116" cy="115"/>
            </a:xfrm>
            <a:prstGeom prst="rect">
              <a:avLst/>
            </a:prstGeom>
            <a:solidFill>
              <a:srgbClr val="FF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5" name="Rectangle 191"/>
            <p:cNvSpPr>
              <a:spLocks noChangeArrowheads="1"/>
            </p:cNvSpPr>
            <p:nvPr userDrawn="1"/>
          </p:nvSpPr>
          <p:spPr bwMode="auto">
            <a:xfrm flipV="1">
              <a:off x="6126" y="2886"/>
              <a:ext cx="116" cy="115"/>
            </a:xfrm>
            <a:prstGeom prst="rect">
              <a:avLst/>
            </a:prstGeom>
            <a:solidFill>
              <a:srgbClr val="FFCC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6" name="Rectangle 192"/>
            <p:cNvSpPr>
              <a:spLocks noChangeArrowheads="1"/>
            </p:cNvSpPr>
            <p:nvPr userDrawn="1"/>
          </p:nvSpPr>
          <p:spPr bwMode="auto">
            <a:xfrm flipV="1">
              <a:off x="6242" y="2886"/>
              <a:ext cx="117" cy="115"/>
            </a:xfrm>
            <a:prstGeom prst="rect">
              <a:avLst/>
            </a:prstGeom>
            <a:solidFill>
              <a:srgbClr val="FFCC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7" name="Rectangle 193"/>
            <p:cNvSpPr>
              <a:spLocks noChangeArrowheads="1"/>
            </p:cNvSpPr>
            <p:nvPr userDrawn="1"/>
          </p:nvSpPr>
          <p:spPr bwMode="auto">
            <a:xfrm flipV="1">
              <a:off x="5893" y="2886"/>
              <a:ext cx="117" cy="115"/>
            </a:xfrm>
            <a:prstGeom prst="rect">
              <a:avLst/>
            </a:prstGeom>
            <a:solidFill>
              <a:srgbClr val="99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18" name="Group 194"/>
          <p:cNvGrpSpPr>
            <a:grpSpLocks/>
          </p:cNvGrpSpPr>
          <p:nvPr/>
        </p:nvGrpSpPr>
        <p:grpSpPr bwMode="auto">
          <a:xfrm>
            <a:off x="9355138" y="4797425"/>
            <a:ext cx="739775" cy="182563"/>
            <a:chOff x="5893" y="3022"/>
            <a:chExt cx="466" cy="115"/>
          </a:xfrm>
        </p:grpSpPr>
        <p:sp>
          <p:nvSpPr>
            <p:cNvPr id="1219" name="Rectangle 195"/>
            <p:cNvSpPr>
              <a:spLocks noChangeArrowheads="1"/>
            </p:cNvSpPr>
            <p:nvPr userDrawn="1"/>
          </p:nvSpPr>
          <p:spPr bwMode="auto">
            <a:xfrm flipV="1">
              <a:off x="6010" y="3022"/>
              <a:ext cx="116" cy="115"/>
            </a:xfrm>
            <a:prstGeom prst="rect">
              <a:avLst/>
            </a:prstGeom>
            <a:solidFill>
              <a:srgbClr val="0066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0" name="Rectangle 196"/>
            <p:cNvSpPr>
              <a:spLocks noChangeArrowheads="1"/>
            </p:cNvSpPr>
            <p:nvPr userDrawn="1"/>
          </p:nvSpPr>
          <p:spPr bwMode="auto">
            <a:xfrm flipV="1">
              <a:off x="6126" y="3022"/>
              <a:ext cx="116" cy="115"/>
            </a:xfrm>
            <a:prstGeom prst="rect">
              <a:avLst/>
            </a:prstGeom>
            <a:solidFill>
              <a:srgbClr val="99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1" name="Rectangle 197"/>
            <p:cNvSpPr>
              <a:spLocks noChangeArrowheads="1"/>
            </p:cNvSpPr>
            <p:nvPr userDrawn="1"/>
          </p:nvSpPr>
          <p:spPr bwMode="auto">
            <a:xfrm flipV="1">
              <a:off x="6242" y="3022"/>
              <a:ext cx="117" cy="115"/>
            </a:xfrm>
            <a:prstGeom prst="rect">
              <a:avLst/>
            </a:prstGeom>
            <a:solidFill>
              <a:srgbClr val="CC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2" name="Rectangle 198"/>
            <p:cNvSpPr>
              <a:spLocks noChangeArrowheads="1"/>
            </p:cNvSpPr>
            <p:nvPr userDrawn="1"/>
          </p:nvSpPr>
          <p:spPr bwMode="auto">
            <a:xfrm flipV="1">
              <a:off x="5893" y="3022"/>
              <a:ext cx="117" cy="115"/>
            </a:xfrm>
            <a:prstGeom prst="rect">
              <a:avLst/>
            </a:prstGeom>
            <a:solidFill>
              <a:srgbClr val="99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3" name="Group 199"/>
          <p:cNvGrpSpPr>
            <a:grpSpLocks/>
          </p:cNvGrpSpPr>
          <p:nvPr/>
        </p:nvGrpSpPr>
        <p:grpSpPr bwMode="auto">
          <a:xfrm>
            <a:off x="9355138" y="5013325"/>
            <a:ext cx="739775" cy="182563"/>
            <a:chOff x="5893" y="3158"/>
            <a:chExt cx="466" cy="115"/>
          </a:xfrm>
        </p:grpSpPr>
        <p:sp>
          <p:nvSpPr>
            <p:cNvPr id="1224" name="Rectangle 200"/>
            <p:cNvSpPr>
              <a:spLocks noChangeArrowheads="1"/>
            </p:cNvSpPr>
            <p:nvPr userDrawn="1"/>
          </p:nvSpPr>
          <p:spPr bwMode="auto">
            <a:xfrm flipV="1">
              <a:off x="6010" y="3158"/>
              <a:ext cx="116" cy="115"/>
            </a:xfrm>
            <a:prstGeom prst="rect">
              <a:avLst/>
            </a:prstGeom>
            <a:solidFill>
              <a:srgbClr val="0099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5" name="Rectangle 201"/>
            <p:cNvSpPr>
              <a:spLocks noChangeArrowheads="1"/>
            </p:cNvSpPr>
            <p:nvPr userDrawn="1"/>
          </p:nvSpPr>
          <p:spPr bwMode="auto">
            <a:xfrm flipV="1">
              <a:off x="6126" y="3158"/>
              <a:ext cx="116" cy="115"/>
            </a:xfrm>
            <a:prstGeom prst="rect">
              <a:avLst/>
            </a:prstGeom>
            <a:solidFill>
              <a:srgbClr val="CCFF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6" name="Rectangle 202"/>
            <p:cNvSpPr>
              <a:spLocks noChangeArrowheads="1"/>
            </p:cNvSpPr>
            <p:nvPr userDrawn="1"/>
          </p:nvSpPr>
          <p:spPr bwMode="auto">
            <a:xfrm flipV="1">
              <a:off x="6242" y="3158"/>
              <a:ext cx="117" cy="115"/>
            </a:xfrm>
            <a:prstGeom prst="rect">
              <a:avLst/>
            </a:prstGeom>
            <a:solidFill>
              <a:srgbClr val="99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7" name="Rectangle 203"/>
            <p:cNvSpPr>
              <a:spLocks noChangeArrowheads="1"/>
            </p:cNvSpPr>
            <p:nvPr userDrawn="1"/>
          </p:nvSpPr>
          <p:spPr bwMode="auto">
            <a:xfrm flipV="1">
              <a:off x="5893" y="3158"/>
              <a:ext cx="117" cy="115"/>
            </a:xfrm>
            <a:prstGeom prst="rect">
              <a:avLst/>
            </a:prstGeom>
            <a:solidFill>
              <a:srgbClr val="99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28" name="Group 204"/>
          <p:cNvGrpSpPr>
            <a:grpSpLocks/>
          </p:cNvGrpSpPr>
          <p:nvPr/>
        </p:nvGrpSpPr>
        <p:grpSpPr bwMode="auto">
          <a:xfrm>
            <a:off x="9355138" y="5373688"/>
            <a:ext cx="739775" cy="182562"/>
            <a:chOff x="5893" y="3385"/>
            <a:chExt cx="466" cy="115"/>
          </a:xfrm>
        </p:grpSpPr>
        <p:sp>
          <p:nvSpPr>
            <p:cNvPr id="1229" name="Rectangle 205"/>
            <p:cNvSpPr>
              <a:spLocks noChangeArrowheads="1"/>
            </p:cNvSpPr>
            <p:nvPr userDrawn="1"/>
          </p:nvSpPr>
          <p:spPr bwMode="auto">
            <a:xfrm flipV="1">
              <a:off x="6010" y="3385"/>
              <a:ext cx="116" cy="115"/>
            </a:xfrm>
            <a:prstGeom prst="rect">
              <a:avLst/>
            </a:prstGeom>
            <a:solidFill>
              <a:srgbClr val="FF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 name="Rectangle 206"/>
            <p:cNvSpPr>
              <a:spLocks noChangeArrowheads="1"/>
            </p:cNvSpPr>
            <p:nvPr userDrawn="1"/>
          </p:nvSpPr>
          <p:spPr bwMode="auto">
            <a:xfrm flipV="1">
              <a:off x="6126" y="3385"/>
              <a:ext cx="116" cy="115"/>
            </a:xfrm>
            <a:prstGeom prst="rect">
              <a:avLst/>
            </a:prstGeom>
            <a:solidFill>
              <a:srgbClr val="FFCC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 name="Rectangle 207"/>
            <p:cNvSpPr>
              <a:spLocks noChangeArrowheads="1"/>
            </p:cNvSpPr>
            <p:nvPr userDrawn="1"/>
          </p:nvSpPr>
          <p:spPr bwMode="auto">
            <a:xfrm flipV="1">
              <a:off x="6242" y="3385"/>
              <a:ext cx="117" cy="115"/>
            </a:xfrm>
            <a:prstGeom prst="rect">
              <a:avLst/>
            </a:prstGeom>
            <a:solidFill>
              <a:srgbClr val="FFCC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 name="Rectangle 208"/>
            <p:cNvSpPr>
              <a:spLocks noChangeArrowheads="1"/>
            </p:cNvSpPr>
            <p:nvPr userDrawn="1"/>
          </p:nvSpPr>
          <p:spPr bwMode="auto">
            <a:xfrm flipV="1">
              <a:off x="5893" y="3385"/>
              <a:ext cx="117" cy="115"/>
            </a:xfrm>
            <a:prstGeom prst="rect">
              <a:avLst/>
            </a:prstGeom>
            <a:solidFill>
              <a:srgbClr val="00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3" name="Group 209"/>
          <p:cNvGrpSpPr>
            <a:grpSpLocks/>
          </p:cNvGrpSpPr>
          <p:nvPr/>
        </p:nvGrpSpPr>
        <p:grpSpPr bwMode="auto">
          <a:xfrm>
            <a:off x="9355138" y="5589588"/>
            <a:ext cx="739775" cy="182562"/>
            <a:chOff x="5893" y="3521"/>
            <a:chExt cx="466" cy="115"/>
          </a:xfrm>
        </p:grpSpPr>
        <p:sp>
          <p:nvSpPr>
            <p:cNvPr id="1234" name="Rectangle 210"/>
            <p:cNvSpPr>
              <a:spLocks noChangeArrowheads="1"/>
            </p:cNvSpPr>
            <p:nvPr userDrawn="1"/>
          </p:nvSpPr>
          <p:spPr bwMode="auto">
            <a:xfrm flipV="1">
              <a:off x="6010" y="3521"/>
              <a:ext cx="116" cy="115"/>
            </a:xfrm>
            <a:prstGeom prst="rect">
              <a:avLst/>
            </a:prstGeom>
            <a:solidFill>
              <a:srgbClr val="0066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 name="Rectangle 211"/>
            <p:cNvSpPr>
              <a:spLocks noChangeArrowheads="1"/>
            </p:cNvSpPr>
            <p:nvPr userDrawn="1"/>
          </p:nvSpPr>
          <p:spPr bwMode="auto">
            <a:xfrm flipV="1">
              <a:off x="6126" y="3521"/>
              <a:ext cx="116" cy="115"/>
            </a:xfrm>
            <a:prstGeom prst="rect">
              <a:avLst/>
            </a:prstGeom>
            <a:solidFill>
              <a:srgbClr val="99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 name="Rectangle 212"/>
            <p:cNvSpPr>
              <a:spLocks noChangeArrowheads="1"/>
            </p:cNvSpPr>
            <p:nvPr userDrawn="1"/>
          </p:nvSpPr>
          <p:spPr bwMode="auto">
            <a:xfrm flipV="1">
              <a:off x="6242" y="3521"/>
              <a:ext cx="117" cy="115"/>
            </a:xfrm>
            <a:prstGeom prst="rect">
              <a:avLst/>
            </a:prstGeom>
            <a:solidFill>
              <a:srgbClr val="CC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7" name="Rectangle 213"/>
            <p:cNvSpPr>
              <a:spLocks noChangeArrowheads="1"/>
            </p:cNvSpPr>
            <p:nvPr userDrawn="1"/>
          </p:nvSpPr>
          <p:spPr bwMode="auto">
            <a:xfrm flipV="1">
              <a:off x="5893" y="3521"/>
              <a:ext cx="117" cy="115"/>
            </a:xfrm>
            <a:prstGeom prst="rect">
              <a:avLst/>
            </a:prstGeom>
            <a:solidFill>
              <a:srgbClr val="00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38" name="Group 214"/>
          <p:cNvGrpSpPr>
            <a:grpSpLocks/>
          </p:cNvGrpSpPr>
          <p:nvPr/>
        </p:nvGrpSpPr>
        <p:grpSpPr bwMode="auto">
          <a:xfrm>
            <a:off x="9355138" y="5805488"/>
            <a:ext cx="739775" cy="182562"/>
            <a:chOff x="5893" y="3657"/>
            <a:chExt cx="466" cy="115"/>
          </a:xfrm>
        </p:grpSpPr>
        <p:sp>
          <p:nvSpPr>
            <p:cNvPr id="1239" name="Rectangle 215"/>
            <p:cNvSpPr>
              <a:spLocks noChangeArrowheads="1"/>
            </p:cNvSpPr>
            <p:nvPr userDrawn="1"/>
          </p:nvSpPr>
          <p:spPr bwMode="auto">
            <a:xfrm flipV="1">
              <a:off x="6010" y="3657"/>
              <a:ext cx="116" cy="115"/>
            </a:xfrm>
            <a:prstGeom prst="rect">
              <a:avLst/>
            </a:prstGeom>
            <a:solidFill>
              <a:srgbClr val="0099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0" name="Rectangle 216"/>
            <p:cNvSpPr>
              <a:spLocks noChangeArrowheads="1"/>
            </p:cNvSpPr>
            <p:nvPr userDrawn="1"/>
          </p:nvSpPr>
          <p:spPr bwMode="auto">
            <a:xfrm flipV="1">
              <a:off x="6126" y="3657"/>
              <a:ext cx="116" cy="115"/>
            </a:xfrm>
            <a:prstGeom prst="rect">
              <a:avLst/>
            </a:prstGeom>
            <a:solidFill>
              <a:srgbClr val="CCFF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1" name="Rectangle 217"/>
            <p:cNvSpPr>
              <a:spLocks noChangeArrowheads="1"/>
            </p:cNvSpPr>
            <p:nvPr userDrawn="1"/>
          </p:nvSpPr>
          <p:spPr bwMode="auto">
            <a:xfrm flipV="1">
              <a:off x="6242" y="3657"/>
              <a:ext cx="117" cy="115"/>
            </a:xfrm>
            <a:prstGeom prst="rect">
              <a:avLst/>
            </a:prstGeom>
            <a:solidFill>
              <a:srgbClr val="99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2" name="Rectangle 218"/>
            <p:cNvSpPr>
              <a:spLocks noChangeArrowheads="1"/>
            </p:cNvSpPr>
            <p:nvPr userDrawn="1"/>
          </p:nvSpPr>
          <p:spPr bwMode="auto">
            <a:xfrm flipV="1">
              <a:off x="5893" y="3657"/>
              <a:ext cx="117" cy="115"/>
            </a:xfrm>
            <a:prstGeom prst="rect">
              <a:avLst/>
            </a:prstGeom>
            <a:solidFill>
              <a:srgbClr val="0000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3" name="Group 219"/>
          <p:cNvGrpSpPr>
            <a:grpSpLocks/>
          </p:cNvGrpSpPr>
          <p:nvPr/>
        </p:nvGrpSpPr>
        <p:grpSpPr bwMode="auto">
          <a:xfrm>
            <a:off x="9355138" y="6165850"/>
            <a:ext cx="739775" cy="182563"/>
            <a:chOff x="5893" y="3884"/>
            <a:chExt cx="466" cy="115"/>
          </a:xfrm>
        </p:grpSpPr>
        <p:sp>
          <p:nvSpPr>
            <p:cNvPr id="1244" name="Rectangle 220"/>
            <p:cNvSpPr>
              <a:spLocks noChangeArrowheads="1"/>
            </p:cNvSpPr>
            <p:nvPr userDrawn="1"/>
          </p:nvSpPr>
          <p:spPr bwMode="auto">
            <a:xfrm flipV="1">
              <a:off x="6010" y="3884"/>
              <a:ext cx="116" cy="115"/>
            </a:xfrm>
            <a:prstGeom prst="rect">
              <a:avLst/>
            </a:prstGeom>
            <a:solidFill>
              <a:srgbClr val="FF990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5" name="Rectangle 221"/>
            <p:cNvSpPr>
              <a:spLocks noChangeArrowheads="1"/>
            </p:cNvSpPr>
            <p:nvPr userDrawn="1"/>
          </p:nvSpPr>
          <p:spPr bwMode="auto">
            <a:xfrm flipV="1">
              <a:off x="6126" y="3884"/>
              <a:ext cx="116" cy="115"/>
            </a:xfrm>
            <a:prstGeom prst="rect">
              <a:avLst/>
            </a:prstGeom>
            <a:solidFill>
              <a:srgbClr val="FFCC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6" name="Rectangle 222"/>
            <p:cNvSpPr>
              <a:spLocks noChangeArrowheads="1"/>
            </p:cNvSpPr>
            <p:nvPr userDrawn="1"/>
          </p:nvSpPr>
          <p:spPr bwMode="auto">
            <a:xfrm flipV="1">
              <a:off x="6242" y="3884"/>
              <a:ext cx="117" cy="115"/>
            </a:xfrm>
            <a:prstGeom prst="rect">
              <a:avLst/>
            </a:prstGeom>
            <a:solidFill>
              <a:srgbClr val="FFCC66"/>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7" name="Rectangle 223"/>
            <p:cNvSpPr>
              <a:spLocks noChangeArrowheads="1"/>
            </p:cNvSpPr>
            <p:nvPr userDrawn="1"/>
          </p:nvSpPr>
          <p:spPr bwMode="auto">
            <a:xfrm flipV="1">
              <a:off x="5893" y="3884"/>
              <a:ext cx="117" cy="115"/>
            </a:xfrm>
            <a:prstGeom prst="rect">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48" name="Group 224"/>
          <p:cNvGrpSpPr>
            <a:grpSpLocks/>
          </p:cNvGrpSpPr>
          <p:nvPr/>
        </p:nvGrpSpPr>
        <p:grpSpPr bwMode="auto">
          <a:xfrm>
            <a:off x="9355138" y="6391275"/>
            <a:ext cx="739775" cy="182563"/>
            <a:chOff x="5893" y="4026"/>
            <a:chExt cx="466" cy="115"/>
          </a:xfrm>
        </p:grpSpPr>
        <p:sp>
          <p:nvSpPr>
            <p:cNvPr id="1249" name="Rectangle 225"/>
            <p:cNvSpPr>
              <a:spLocks noChangeArrowheads="1"/>
            </p:cNvSpPr>
            <p:nvPr userDrawn="1"/>
          </p:nvSpPr>
          <p:spPr bwMode="auto">
            <a:xfrm flipV="1">
              <a:off x="6010" y="4026"/>
              <a:ext cx="116" cy="115"/>
            </a:xfrm>
            <a:prstGeom prst="rect">
              <a:avLst/>
            </a:prstGeom>
            <a:solidFill>
              <a:srgbClr val="0066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0" name="Rectangle 226"/>
            <p:cNvSpPr>
              <a:spLocks noChangeArrowheads="1"/>
            </p:cNvSpPr>
            <p:nvPr userDrawn="1"/>
          </p:nvSpPr>
          <p:spPr bwMode="auto">
            <a:xfrm flipV="1">
              <a:off x="6126" y="4026"/>
              <a:ext cx="116" cy="115"/>
            </a:xfrm>
            <a:prstGeom prst="rect">
              <a:avLst/>
            </a:prstGeom>
            <a:solidFill>
              <a:srgbClr val="99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1" name="Rectangle 227"/>
            <p:cNvSpPr>
              <a:spLocks noChangeArrowheads="1"/>
            </p:cNvSpPr>
            <p:nvPr userDrawn="1"/>
          </p:nvSpPr>
          <p:spPr bwMode="auto">
            <a:xfrm flipV="1">
              <a:off x="6242" y="4026"/>
              <a:ext cx="117" cy="115"/>
            </a:xfrm>
            <a:prstGeom prst="rect">
              <a:avLst/>
            </a:prstGeom>
            <a:solidFill>
              <a:srgbClr val="CCCCFF"/>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2" name="Rectangle 228"/>
            <p:cNvSpPr>
              <a:spLocks noChangeArrowheads="1"/>
            </p:cNvSpPr>
            <p:nvPr userDrawn="1"/>
          </p:nvSpPr>
          <p:spPr bwMode="auto">
            <a:xfrm flipV="1">
              <a:off x="5893" y="4026"/>
              <a:ext cx="117" cy="115"/>
            </a:xfrm>
            <a:prstGeom prst="rect">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53" name="Group 229"/>
          <p:cNvGrpSpPr>
            <a:grpSpLocks/>
          </p:cNvGrpSpPr>
          <p:nvPr/>
        </p:nvGrpSpPr>
        <p:grpSpPr bwMode="auto">
          <a:xfrm>
            <a:off x="9355138" y="6615113"/>
            <a:ext cx="739775" cy="182562"/>
            <a:chOff x="5893" y="4167"/>
            <a:chExt cx="466" cy="115"/>
          </a:xfrm>
        </p:grpSpPr>
        <p:sp>
          <p:nvSpPr>
            <p:cNvPr id="1254" name="Rectangle 230"/>
            <p:cNvSpPr>
              <a:spLocks noChangeArrowheads="1"/>
            </p:cNvSpPr>
            <p:nvPr userDrawn="1"/>
          </p:nvSpPr>
          <p:spPr bwMode="auto">
            <a:xfrm flipV="1">
              <a:off x="6010" y="4167"/>
              <a:ext cx="116" cy="115"/>
            </a:xfrm>
            <a:prstGeom prst="rect">
              <a:avLst/>
            </a:prstGeom>
            <a:solidFill>
              <a:srgbClr val="0099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5" name="Rectangle 231"/>
            <p:cNvSpPr>
              <a:spLocks noChangeArrowheads="1"/>
            </p:cNvSpPr>
            <p:nvPr userDrawn="1"/>
          </p:nvSpPr>
          <p:spPr bwMode="auto">
            <a:xfrm flipV="1">
              <a:off x="6126" y="4167"/>
              <a:ext cx="116" cy="115"/>
            </a:xfrm>
            <a:prstGeom prst="rect">
              <a:avLst/>
            </a:prstGeom>
            <a:solidFill>
              <a:srgbClr val="CCFF99"/>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 name="Rectangle 232"/>
            <p:cNvSpPr>
              <a:spLocks noChangeArrowheads="1"/>
            </p:cNvSpPr>
            <p:nvPr userDrawn="1"/>
          </p:nvSpPr>
          <p:spPr bwMode="auto">
            <a:xfrm flipV="1">
              <a:off x="6242" y="4167"/>
              <a:ext cx="117" cy="115"/>
            </a:xfrm>
            <a:prstGeom prst="rect">
              <a:avLst/>
            </a:prstGeom>
            <a:solidFill>
              <a:srgbClr val="99CCCC"/>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7" name="Rectangle 233"/>
            <p:cNvSpPr>
              <a:spLocks noChangeArrowheads="1"/>
            </p:cNvSpPr>
            <p:nvPr userDrawn="1"/>
          </p:nvSpPr>
          <p:spPr bwMode="auto">
            <a:xfrm flipV="1">
              <a:off x="5893" y="4167"/>
              <a:ext cx="117" cy="115"/>
            </a:xfrm>
            <a:prstGeom prst="rect">
              <a:avLst/>
            </a:prstGeom>
            <a:solidFill>
              <a:srgbClr val="808080"/>
            </a:solidFill>
            <a:ln>
              <a:noFill/>
            </a:ln>
            <a:effectLst/>
            <a:extLs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2" name="Rectangle 238"/>
          <p:cNvSpPr>
            <a:spLocks noChangeArrowheads="1"/>
          </p:cNvSpPr>
          <p:nvPr/>
        </p:nvSpPr>
        <p:spPr bwMode="auto">
          <a:xfrm>
            <a:off x="-1844675" y="527050"/>
            <a:ext cx="1844675" cy="41989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8331" tIns="39166" rIns="78331" bIns="39166"/>
          <a:lstStyle/>
          <a:p>
            <a:pPr marL="342900" indent="-342900" algn="r">
              <a:lnSpc>
                <a:spcPct val="85000"/>
              </a:lnSpc>
              <a:spcBef>
                <a:spcPct val="20000"/>
              </a:spcBef>
              <a:buClr>
                <a:schemeClr val="tx1"/>
              </a:buClr>
            </a:pPr>
            <a:r>
              <a:rPr lang="en-US" sz="1000" noProof="1">
                <a:solidFill>
                  <a:schemeClr val="bg1"/>
                </a:solidFill>
              </a:rPr>
              <a:t>Slide title</a:t>
            </a:r>
            <a:r>
              <a:rPr lang="en-US" altLang="zh-CN" sz="1000" b="1" dirty="0">
                <a:solidFill>
                  <a:schemeClr val="bg2"/>
                </a:solidFill>
                <a:ea typeface="宋体" pitchFamily="2" charset="-122"/>
              </a:rPr>
              <a:t> </a:t>
            </a:r>
            <a:r>
              <a:rPr lang="en-US" altLang="zh-CN" sz="1000" dirty="0">
                <a:solidFill>
                  <a:schemeClr val="bg1"/>
                </a:solidFill>
                <a:ea typeface="宋体" pitchFamily="2" charset="-122"/>
              </a:rPr>
              <a:t>:32-35pt  </a:t>
            </a: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r>
              <a:rPr lang="en-US" altLang="zh-CN" sz="1000" dirty="0">
                <a:solidFill>
                  <a:schemeClr val="bg1"/>
                </a:solidFill>
                <a:ea typeface="宋体" pitchFamily="2" charset="-122"/>
              </a:rPr>
              <a:t>Color: R153 G0 B0</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Corporate Font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FrutigerNext LT Medium</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Font to be used by customers and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partners :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Arial</a:t>
            </a: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r>
              <a:rPr lang="zh-CN" altLang="zh-CN" sz="1000" dirty="0">
                <a:solidFill>
                  <a:schemeClr val="bg1"/>
                </a:solidFill>
                <a:ea typeface="宋体" pitchFamily="2" charset="-122"/>
              </a:rPr>
              <a:t>Slide </a:t>
            </a:r>
            <a:r>
              <a:rPr lang="zh-CN" altLang="en-US" sz="1000" dirty="0">
                <a:solidFill>
                  <a:schemeClr val="bg1"/>
                </a:solidFill>
                <a:ea typeface="宋体" pitchFamily="2" charset="-122"/>
              </a:rPr>
              <a:t>t</a:t>
            </a:r>
            <a:r>
              <a:rPr lang="en-US" altLang="zh-CN" sz="1000" dirty="0">
                <a:solidFill>
                  <a:schemeClr val="bg1"/>
                </a:solidFill>
                <a:ea typeface="宋体" pitchFamily="2" charset="-122"/>
              </a:rPr>
              <a:t>ext</a:t>
            </a:r>
            <a:r>
              <a:rPr lang="zh-CN" altLang="zh-CN" sz="1000" dirty="0">
                <a:solidFill>
                  <a:schemeClr val="bg1"/>
                </a:solidFill>
                <a:ea typeface="宋体" pitchFamily="2" charset="-122"/>
              </a:rPr>
              <a:t> </a:t>
            </a:r>
            <a:r>
              <a:rPr lang="en-US" altLang="zh-CN" sz="1000" dirty="0">
                <a:solidFill>
                  <a:schemeClr val="bg1"/>
                </a:solidFill>
                <a:ea typeface="宋体" pitchFamily="2" charset="-122"/>
              </a:rPr>
              <a:t>:20-22pt</a:t>
            </a:r>
          </a:p>
          <a:p>
            <a:pPr marL="342900" indent="-342900" algn="r" eaLnBrk="0" hangingPunct="0">
              <a:lnSpc>
                <a:spcPct val="85000"/>
              </a:lnSpc>
              <a:spcBef>
                <a:spcPct val="20000"/>
              </a:spcBef>
              <a:buClr>
                <a:schemeClr val="bg1"/>
              </a:buClr>
              <a:buFont typeface="Times New Roman" pitchFamily="18" charset="0"/>
              <a:buNone/>
            </a:pPr>
            <a:r>
              <a:rPr lang="en-US" sz="1000" noProof="1">
                <a:solidFill>
                  <a:srgbClr val="FFFFFF"/>
                </a:solidFill>
              </a:rPr>
              <a:t>Bullets level 2-5</a:t>
            </a:r>
            <a:r>
              <a:rPr lang="en-US" altLang="zh-CN" sz="1000" dirty="0">
                <a:solidFill>
                  <a:srgbClr val="FFFFFF"/>
                </a:solidFill>
                <a:ea typeface="宋体" pitchFamily="2" charset="-122"/>
              </a:rPr>
              <a:t>:</a:t>
            </a:r>
            <a:endParaRPr lang="en-US" sz="1000" noProof="1">
              <a:solidFill>
                <a:srgbClr val="FFFFFF"/>
              </a:solidFill>
            </a:endParaRPr>
          </a:p>
          <a:p>
            <a:pPr marL="342900" indent="-342900" algn="r" eaLnBrk="0" hangingPunct="0">
              <a:lnSpc>
                <a:spcPct val="85000"/>
              </a:lnSpc>
              <a:spcBef>
                <a:spcPct val="20000"/>
              </a:spcBef>
              <a:buClr>
                <a:schemeClr val="bg1"/>
              </a:buClr>
              <a:buFont typeface="Times New Roman" pitchFamily="18" charset="0"/>
              <a:buNone/>
            </a:pPr>
            <a:r>
              <a:rPr lang="en-US" altLang="zh-CN" sz="1000" dirty="0">
                <a:solidFill>
                  <a:schemeClr val="bg1"/>
                </a:solidFill>
                <a:ea typeface="宋体" pitchFamily="2" charset="-122"/>
              </a:rPr>
              <a:t> 18pt  </a:t>
            </a:r>
          </a:p>
          <a:p>
            <a:pPr marL="342900" indent="-342900" algn="r">
              <a:lnSpc>
                <a:spcPct val="85000"/>
              </a:lnSpc>
              <a:spcBef>
                <a:spcPct val="20000"/>
              </a:spcBef>
              <a:buClr>
                <a:schemeClr val="tx1"/>
              </a:buClr>
            </a:pPr>
            <a:r>
              <a:rPr lang="en-US" altLang="zh-CN" sz="1000" dirty="0" err="1">
                <a:solidFill>
                  <a:schemeClr val="bg1"/>
                </a:solidFill>
                <a:ea typeface="宋体" pitchFamily="2" charset="-122"/>
              </a:rPr>
              <a:t>Color:Black</a:t>
            </a: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r>
              <a:rPr lang="zh-CN" altLang="en-US" sz="1000" dirty="0">
                <a:solidFill>
                  <a:schemeClr val="bg1"/>
                </a:solidFill>
                <a:ea typeface="宋体" pitchFamily="2" charset="-122"/>
              </a:rPr>
              <a:t>Corporate Font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FrutigerNext LT Medium</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Font to be used by customers and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partners : </a:t>
            </a:r>
          </a:p>
          <a:p>
            <a:pPr marL="342900" indent="-342900" algn="r">
              <a:lnSpc>
                <a:spcPct val="85000"/>
              </a:lnSpc>
              <a:spcBef>
                <a:spcPct val="20000"/>
              </a:spcBef>
              <a:buClr>
                <a:schemeClr val="tx1"/>
              </a:buClr>
            </a:pPr>
            <a:r>
              <a:rPr lang="zh-CN" altLang="en-US" sz="1000" dirty="0">
                <a:solidFill>
                  <a:schemeClr val="bg1"/>
                </a:solidFill>
                <a:ea typeface="宋体" pitchFamily="2" charset="-122"/>
              </a:rPr>
              <a:t>Arial</a:t>
            </a: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1"/>
              </a:solidFill>
              <a:ea typeface="宋体" pitchFamily="2" charset="-122"/>
            </a:endParaRPr>
          </a:p>
          <a:p>
            <a:pPr marL="342900" indent="-342900" algn="r">
              <a:lnSpc>
                <a:spcPct val="85000"/>
              </a:lnSpc>
              <a:spcBef>
                <a:spcPct val="20000"/>
              </a:spcBef>
              <a:buClr>
                <a:schemeClr val="tx1"/>
              </a:buClr>
            </a:pP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en-US" altLang="zh-CN" sz="1000" dirty="0">
              <a:solidFill>
                <a:schemeClr val="bg1"/>
              </a:solidFill>
              <a:ea typeface="宋体" pitchFamily="2" charset="-122"/>
            </a:endParaRPr>
          </a:p>
          <a:p>
            <a:pPr marL="342900" indent="-342900" algn="r">
              <a:lnSpc>
                <a:spcPct val="85000"/>
              </a:lnSpc>
              <a:spcBef>
                <a:spcPct val="20000"/>
              </a:spcBef>
              <a:buClr>
                <a:schemeClr val="tx1"/>
              </a:buClr>
            </a:pPr>
            <a:endParaRPr lang="zh-CN" altLang="en-US" sz="1000" dirty="0">
              <a:solidFill>
                <a:schemeClr val="bg2"/>
              </a:solidFill>
              <a:ea typeface="宋体" pitchFamily="2" charset="-122"/>
            </a:endParaRPr>
          </a:p>
        </p:txBody>
      </p:sp>
      <p:sp>
        <p:nvSpPr>
          <p:cNvPr id="1263" name="Text Box 239"/>
          <p:cNvSpPr txBox="1">
            <a:spLocks noChangeArrowheads="1"/>
          </p:cNvSpPr>
          <p:nvPr/>
        </p:nvSpPr>
        <p:spPr bwMode="auto">
          <a:xfrm>
            <a:off x="9144000" y="-15875"/>
            <a:ext cx="1295400"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1000">
                <a:solidFill>
                  <a:schemeClr val="bg1"/>
                </a:solidFill>
                <a:ea typeface="宋体" pitchFamily="2" charset="-122"/>
              </a:rPr>
              <a:t>Top right  corner  for   field-mark, customer or partner logotypes. </a:t>
            </a:r>
          </a:p>
          <a:p>
            <a:endParaRPr lang="en-US" altLang="zh-CN" sz="1000">
              <a:solidFill>
                <a:schemeClr val="bg1"/>
              </a:solidFill>
              <a:ea typeface="宋体" pitchFamily="2" charset="-122"/>
            </a:endParaRPr>
          </a:p>
          <a:p>
            <a:r>
              <a:rPr lang="en-US" altLang="zh-CN" sz="1000">
                <a:solidFill>
                  <a:schemeClr val="bg1"/>
                </a:solidFill>
                <a:ea typeface="宋体" pitchFamily="2" charset="-122"/>
              </a:rPr>
              <a:t>----------------   </a:t>
            </a:r>
          </a:p>
          <a:p>
            <a:endParaRPr lang="zh-CN" altLang="en-US" sz="1000">
              <a:solidFill>
                <a:schemeClr val="bg1"/>
              </a:solidFill>
              <a:ea typeface="宋体" pitchFamily="2" charset="-122"/>
            </a:endParaRPr>
          </a:p>
        </p:txBody>
      </p:sp>
      <p:sp>
        <p:nvSpPr>
          <p:cNvPr id="1264" name="Text Box 240"/>
          <p:cNvSpPr txBox="1">
            <a:spLocks noChangeArrowheads="1"/>
          </p:cNvSpPr>
          <p:nvPr/>
        </p:nvSpPr>
        <p:spPr bwMode="auto">
          <a:xfrm>
            <a:off x="9144000" y="1050925"/>
            <a:ext cx="1295400" cy="22256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altLang="zh-CN" sz="1000">
                <a:solidFill>
                  <a:schemeClr val="bg1"/>
                </a:solidFill>
                <a:ea typeface="宋体" pitchFamily="2" charset="-122"/>
              </a:rPr>
              <a:t>The following nine groups of colors are an example of how our design colors can be used, please take note that you should only use one design color group per slide. </a:t>
            </a:r>
          </a:p>
          <a:p>
            <a:r>
              <a:rPr lang="en-US" altLang="zh-CN" sz="1000">
                <a:solidFill>
                  <a:schemeClr val="bg1"/>
                </a:solidFill>
                <a:ea typeface="宋体" pitchFamily="2" charset="-122"/>
              </a:rPr>
              <a:t> For specific usage details, refer to the “Typesetting Standard”.</a:t>
            </a:r>
          </a:p>
        </p:txBody>
      </p:sp>
      <p:sp>
        <p:nvSpPr>
          <p:cNvPr id="78" name="Text Box 8"/>
          <p:cNvSpPr txBox="1">
            <a:spLocks noChangeArrowheads="1"/>
          </p:cNvSpPr>
          <p:nvPr/>
        </p:nvSpPr>
        <p:spPr bwMode="auto">
          <a:xfrm>
            <a:off x="652463" y="6453336"/>
            <a:ext cx="4851174" cy="265574"/>
          </a:xfrm>
          <a:prstGeom prst="rect">
            <a:avLst/>
          </a:prstGeom>
          <a:noFill/>
          <a:ln w="9525">
            <a:noFill/>
            <a:miter lim="800000"/>
            <a:headEnd/>
            <a:tailEnd/>
          </a:ln>
        </p:spPr>
        <p:txBody>
          <a:bodyPr wrap="none" lIns="80124" tIns="40063" rIns="80124" bIns="40063">
            <a:spAutoFit/>
          </a:bodyPr>
          <a:lstStyle/>
          <a:p>
            <a:pPr defTabSz="801688" eaLnBrk="0" hangingPunct="0">
              <a:defRPr/>
            </a:pPr>
            <a:r>
              <a:rPr lang="en-US" altLang="zh-CN" sz="1200" dirty="0" smtClean="0">
                <a:solidFill>
                  <a:schemeClr val="bg1">
                    <a:lumMod val="50000"/>
                  </a:schemeClr>
                </a:solidFill>
                <a:ea typeface="华文细黑" pitchFamily="2" charset="-122"/>
              </a:rPr>
              <a:t>Copyright©2014 </a:t>
            </a:r>
            <a:r>
              <a:rPr lang="en-US" altLang="zh-CN" sz="1200" dirty="0">
                <a:solidFill>
                  <a:schemeClr val="bg1">
                    <a:lumMod val="50000"/>
                  </a:schemeClr>
                </a:solidFill>
                <a:ea typeface="华文细黑" pitchFamily="2" charset="-122"/>
              </a:rPr>
              <a:t>Huawei Technologies Co., Ltd. All Rights Reserved. </a:t>
            </a:r>
          </a:p>
        </p:txBody>
      </p:sp>
      <p:sp>
        <p:nvSpPr>
          <p:cNvPr id="2" name="矩形 1"/>
          <p:cNvSpPr/>
          <p:nvPr/>
        </p:nvSpPr>
        <p:spPr bwMode="auto">
          <a:xfrm>
            <a:off x="-2" y="0"/>
            <a:ext cx="175848" cy="1125538"/>
          </a:xfrm>
          <a:prstGeom prst="rect">
            <a:avLst/>
          </a:prstGeom>
          <a:solidFill>
            <a:srgbClr val="FF66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3" name="矩形 2"/>
          <p:cNvSpPr/>
          <p:nvPr/>
        </p:nvSpPr>
        <p:spPr>
          <a:xfrm>
            <a:off x="6228184" y="6450081"/>
            <a:ext cx="415498" cy="276999"/>
          </a:xfrm>
          <a:prstGeom prst="rect">
            <a:avLst/>
          </a:prstGeom>
        </p:spPr>
        <p:txBody>
          <a:bodyPr wrap="none">
            <a:spAutoFit/>
          </a:bodyPr>
          <a:lstStyle/>
          <a:p>
            <a:fld id="{240D5ECE-8B49-45CD-BE81-EF81920D1969}" type="slidenum">
              <a:rPr lang="en-US" sz="1200" smtClean="0">
                <a:solidFill>
                  <a:schemeClr val="tx1">
                    <a:lumMod val="75000"/>
                  </a:schemeClr>
                </a:solidFill>
              </a:rPr>
              <a:pPr/>
              <a:t>‹#›</a:t>
            </a:fld>
            <a:r>
              <a:rPr lang="en-US" sz="1200" dirty="0" smtClean="0">
                <a:solidFill>
                  <a:schemeClr val="tx1">
                    <a:lumMod val="75000"/>
                  </a:schemeClr>
                </a:solidFill>
              </a:rPr>
              <a:t> </a:t>
            </a:r>
            <a:endParaRPr lang="en-US" sz="1200" dirty="0">
              <a:solidFill>
                <a:schemeClr val="tx1">
                  <a:lumMod val="75000"/>
                </a:schemeClr>
              </a:solidFill>
            </a:endParaRPr>
          </a:p>
        </p:txBody>
      </p:sp>
      <p:sp>
        <p:nvSpPr>
          <p:cNvPr id="79" name="矩形 78"/>
          <p:cNvSpPr/>
          <p:nvPr/>
        </p:nvSpPr>
        <p:spPr>
          <a:xfrm>
            <a:off x="-121446" y="0"/>
            <a:ext cx="78582" cy="2276669"/>
          </a:xfrm>
          <a:prstGeom prst="rect">
            <a:avLst/>
          </a:prstGeom>
          <a:solidFill>
            <a:srgbClr val="00B050"/>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1" name="矩形 80"/>
          <p:cNvSpPr/>
          <p:nvPr/>
        </p:nvSpPr>
        <p:spPr>
          <a:xfrm>
            <a:off x="-23327" y="6900864"/>
            <a:ext cx="2909402" cy="45719"/>
          </a:xfrm>
          <a:prstGeom prst="rect">
            <a:avLst/>
          </a:prstGeom>
          <a:solidFill>
            <a:schemeClr val="bg2"/>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2" name="矩形 81"/>
          <p:cNvSpPr/>
          <p:nvPr/>
        </p:nvSpPr>
        <p:spPr>
          <a:xfrm>
            <a:off x="3086107" y="6900864"/>
            <a:ext cx="2909402" cy="45719"/>
          </a:xfrm>
          <a:prstGeom prst="rect">
            <a:avLst/>
          </a:prstGeom>
          <a:solidFill>
            <a:srgbClr val="002060"/>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3" name="矩形 82"/>
          <p:cNvSpPr/>
          <p:nvPr/>
        </p:nvSpPr>
        <p:spPr>
          <a:xfrm>
            <a:off x="6234598" y="6900864"/>
            <a:ext cx="2909402" cy="45719"/>
          </a:xfrm>
          <a:prstGeom prst="rect">
            <a:avLst/>
          </a:prstGeom>
          <a:solidFill>
            <a:srgbClr val="669900"/>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84" name="矩形 83"/>
          <p:cNvSpPr/>
          <p:nvPr/>
        </p:nvSpPr>
        <p:spPr>
          <a:xfrm>
            <a:off x="-121446" y="4581331"/>
            <a:ext cx="78582" cy="2276669"/>
          </a:xfrm>
          <a:prstGeom prst="rect">
            <a:avLst/>
          </a:prstGeom>
          <a:solidFill>
            <a:srgbClr val="002060"/>
          </a:solidFill>
          <a:ln>
            <a:noFill/>
          </a:ln>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98" r:id="rId12"/>
    <p:sldLayoutId id="2147483699" r:id="rId13"/>
    <p:sldLayoutId id="2147483700" r:id="rId14"/>
    <p:sldLayoutId id="2147483702"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3400" b="1">
          <a:solidFill>
            <a:srgbClr val="990000"/>
          </a:solidFill>
          <a:latin typeface="微软雅黑" pitchFamily="34" charset="-122"/>
          <a:ea typeface="微软雅黑" pitchFamily="34" charset="-122"/>
          <a:cs typeface="+mj-cs"/>
        </a:defRPr>
      </a:lvl1pPr>
      <a:lvl2pPr algn="l" rtl="0" eaLnBrk="1" fontAlgn="base" hangingPunct="1">
        <a:spcBef>
          <a:spcPct val="0"/>
        </a:spcBef>
        <a:spcAft>
          <a:spcPct val="0"/>
        </a:spcAft>
        <a:defRPr sz="3400" b="1">
          <a:solidFill>
            <a:srgbClr val="990000"/>
          </a:solidFill>
          <a:latin typeface="Arial" charset="0"/>
        </a:defRPr>
      </a:lvl2pPr>
      <a:lvl3pPr algn="l" rtl="0" eaLnBrk="1" fontAlgn="base" hangingPunct="1">
        <a:spcBef>
          <a:spcPct val="0"/>
        </a:spcBef>
        <a:spcAft>
          <a:spcPct val="0"/>
        </a:spcAft>
        <a:defRPr sz="3400" b="1">
          <a:solidFill>
            <a:srgbClr val="990000"/>
          </a:solidFill>
          <a:latin typeface="Arial" charset="0"/>
        </a:defRPr>
      </a:lvl3pPr>
      <a:lvl4pPr algn="l" rtl="0" eaLnBrk="1" fontAlgn="base" hangingPunct="1">
        <a:spcBef>
          <a:spcPct val="0"/>
        </a:spcBef>
        <a:spcAft>
          <a:spcPct val="0"/>
        </a:spcAft>
        <a:defRPr sz="3400" b="1">
          <a:solidFill>
            <a:srgbClr val="990000"/>
          </a:solidFill>
          <a:latin typeface="Arial" charset="0"/>
        </a:defRPr>
      </a:lvl4pPr>
      <a:lvl5pPr algn="l" rtl="0" eaLnBrk="1" fontAlgn="base" hangingPunct="1">
        <a:spcBef>
          <a:spcPct val="0"/>
        </a:spcBef>
        <a:spcAft>
          <a:spcPct val="0"/>
        </a:spcAft>
        <a:defRPr sz="3400" b="1">
          <a:solidFill>
            <a:srgbClr val="990000"/>
          </a:solidFill>
          <a:latin typeface="Arial" charset="0"/>
        </a:defRPr>
      </a:lvl5pPr>
      <a:lvl6pPr marL="457200" algn="l" rtl="0" eaLnBrk="1" fontAlgn="base" hangingPunct="1">
        <a:spcBef>
          <a:spcPct val="0"/>
        </a:spcBef>
        <a:spcAft>
          <a:spcPct val="0"/>
        </a:spcAft>
        <a:defRPr sz="3400" b="1">
          <a:solidFill>
            <a:srgbClr val="990000"/>
          </a:solidFill>
          <a:latin typeface="Arial" charset="0"/>
        </a:defRPr>
      </a:lvl6pPr>
      <a:lvl7pPr marL="914400" algn="l" rtl="0" eaLnBrk="1" fontAlgn="base" hangingPunct="1">
        <a:spcBef>
          <a:spcPct val="0"/>
        </a:spcBef>
        <a:spcAft>
          <a:spcPct val="0"/>
        </a:spcAft>
        <a:defRPr sz="3400" b="1">
          <a:solidFill>
            <a:srgbClr val="990000"/>
          </a:solidFill>
          <a:latin typeface="Arial" charset="0"/>
        </a:defRPr>
      </a:lvl7pPr>
      <a:lvl8pPr marL="1371600" algn="l" rtl="0" eaLnBrk="1" fontAlgn="base" hangingPunct="1">
        <a:spcBef>
          <a:spcPct val="0"/>
        </a:spcBef>
        <a:spcAft>
          <a:spcPct val="0"/>
        </a:spcAft>
        <a:defRPr sz="3400" b="1">
          <a:solidFill>
            <a:srgbClr val="990000"/>
          </a:solidFill>
          <a:latin typeface="Arial" charset="0"/>
        </a:defRPr>
      </a:lvl8pPr>
      <a:lvl9pPr marL="1828800" algn="l" rtl="0" eaLnBrk="1" fontAlgn="base" hangingPunct="1">
        <a:spcBef>
          <a:spcPct val="0"/>
        </a:spcBef>
        <a:spcAft>
          <a:spcPct val="0"/>
        </a:spcAft>
        <a:defRPr sz="3400" b="1">
          <a:solidFill>
            <a:srgbClr val="990000"/>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000" b="1">
          <a:solidFill>
            <a:schemeClr val="bg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
        <a:defRPr>
          <a:solidFill>
            <a:schemeClr val="bg2"/>
          </a:solidFill>
          <a:latin typeface="+mn-lt"/>
        </a:defRPr>
      </a:lvl2pPr>
      <a:lvl3pPr marL="1143000" indent="-228600" algn="l" rtl="0" eaLnBrk="1" fontAlgn="base" hangingPunct="1">
        <a:spcBef>
          <a:spcPct val="20000"/>
        </a:spcBef>
        <a:spcAft>
          <a:spcPct val="0"/>
        </a:spcAft>
        <a:buSzPct val="60000"/>
        <a:buFont typeface="Wingdings" pitchFamily="2" charset="2"/>
        <a:buChar char="q"/>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Font typeface="Verdana" pitchFamily="34" charset="0"/>
        <a:buChar char="›"/>
        <a:defRPr sz="1200">
          <a:solidFill>
            <a:schemeClr val="bg2"/>
          </a:solidFill>
          <a:latin typeface="+mn-lt"/>
        </a:defRPr>
      </a:lvl5pPr>
      <a:lvl6pPr marL="2514600" indent="-228600" algn="l" rtl="0" eaLnBrk="1" fontAlgn="base" hangingPunct="1">
        <a:spcBef>
          <a:spcPct val="20000"/>
        </a:spcBef>
        <a:spcAft>
          <a:spcPct val="0"/>
        </a:spcAft>
        <a:buFont typeface="Verdana" pitchFamily="34" charset="0"/>
        <a:buChar char="›"/>
        <a:defRPr sz="1200">
          <a:solidFill>
            <a:schemeClr val="bg2"/>
          </a:solidFill>
          <a:latin typeface="+mn-lt"/>
        </a:defRPr>
      </a:lvl6pPr>
      <a:lvl7pPr marL="2971800" indent="-228600" algn="l" rtl="0" eaLnBrk="1" fontAlgn="base" hangingPunct="1">
        <a:spcBef>
          <a:spcPct val="20000"/>
        </a:spcBef>
        <a:spcAft>
          <a:spcPct val="0"/>
        </a:spcAft>
        <a:buFont typeface="Verdana" pitchFamily="34" charset="0"/>
        <a:buChar char="›"/>
        <a:defRPr sz="1200">
          <a:solidFill>
            <a:schemeClr val="bg2"/>
          </a:solidFill>
          <a:latin typeface="+mn-lt"/>
        </a:defRPr>
      </a:lvl7pPr>
      <a:lvl8pPr marL="3429000" indent="-228600" algn="l" rtl="0" eaLnBrk="1" fontAlgn="base" hangingPunct="1">
        <a:spcBef>
          <a:spcPct val="20000"/>
        </a:spcBef>
        <a:spcAft>
          <a:spcPct val="0"/>
        </a:spcAft>
        <a:buFont typeface="Verdana" pitchFamily="34" charset="0"/>
        <a:buChar char="›"/>
        <a:defRPr sz="1200">
          <a:solidFill>
            <a:schemeClr val="bg2"/>
          </a:solidFill>
          <a:latin typeface="+mn-lt"/>
        </a:defRPr>
      </a:lvl8pPr>
      <a:lvl9pPr marL="3886200" indent="-228600" algn="l" rtl="0" eaLnBrk="1" fontAlgn="base" hangingPunct="1">
        <a:spcBef>
          <a:spcPct val="20000"/>
        </a:spcBef>
        <a:spcAft>
          <a:spcPct val="0"/>
        </a:spcAft>
        <a:buFont typeface="Verdana" pitchFamily="34" charset="0"/>
        <a:buChar char="›"/>
        <a:defRPr sz="12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bwMode="auto">
          <a:xfrm>
            <a:off x="6096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9" name="Rectangle 9"/>
          <p:cNvSpPr>
            <a:spLocks noGrp="1" noChangeArrowheads="1"/>
          </p:cNvSpPr>
          <p:nvPr>
            <p:ph type="body" idx="1"/>
          </p:nvPr>
        </p:nvSpPr>
        <p:spPr bwMode="auto">
          <a:xfrm>
            <a:off x="609600" y="1646238"/>
            <a:ext cx="82296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132" name="Rectangle 12"/>
          <p:cNvSpPr>
            <a:spLocks noChangeArrowheads="1"/>
          </p:cNvSpPr>
          <p:nvPr/>
        </p:nvSpPr>
        <p:spPr bwMode="auto">
          <a:xfrm>
            <a:off x="-1844675" y="527050"/>
            <a:ext cx="1844675" cy="530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8331" tIns="39166" rIns="78331" bIns="39166"/>
          <a:lstStyle/>
          <a:p>
            <a:pPr marL="342900" indent="-342900" algn="r">
              <a:spcBef>
                <a:spcPct val="20000"/>
              </a:spcBef>
            </a:pPr>
            <a:r>
              <a:rPr lang="zh-CN" altLang="en-US" sz="1000">
                <a:solidFill>
                  <a:schemeClr val="bg1"/>
                </a:solidFill>
                <a:ea typeface="宋体" pitchFamily="2" charset="-122"/>
              </a:rPr>
              <a:t> </a:t>
            </a:r>
            <a:r>
              <a:rPr lang="en-US" altLang="zh-CN" sz="1000" b="1">
                <a:solidFill>
                  <a:schemeClr val="bg1"/>
                </a:solidFill>
                <a:ea typeface="宋体" pitchFamily="2" charset="-122"/>
              </a:rPr>
              <a:t>Content Page Title</a:t>
            </a:r>
            <a:r>
              <a:rPr lang="en-US" altLang="zh-CN" sz="1000">
                <a:solidFill>
                  <a:schemeClr val="bg1"/>
                </a:solidFill>
                <a:ea typeface="宋体" pitchFamily="2" charset="-122"/>
              </a:rPr>
              <a:t> </a:t>
            </a:r>
          </a:p>
          <a:p>
            <a:pPr marL="342900" indent="-342900" algn="r">
              <a:spcBef>
                <a:spcPct val="20000"/>
              </a:spcBef>
            </a:pPr>
            <a:r>
              <a:rPr lang="en-US" altLang="zh-CN" sz="1000" b="1">
                <a:solidFill>
                  <a:schemeClr val="bg1"/>
                </a:solidFill>
                <a:ea typeface="宋体" pitchFamily="2" charset="-122"/>
              </a:rPr>
              <a:t>35-40pt  </a:t>
            </a:r>
            <a:endParaRPr lang="zh-CN" altLang="en-US" sz="1000" b="1">
              <a:solidFill>
                <a:schemeClr val="bg1"/>
              </a:solidFill>
              <a:ea typeface="宋体" pitchFamily="2" charset="-122"/>
            </a:endParaRPr>
          </a:p>
          <a:p>
            <a:pPr marL="342900" indent="-342900" algn="r">
              <a:spcBef>
                <a:spcPct val="20000"/>
              </a:spcBef>
            </a:pPr>
            <a:r>
              <a:rPr lang="en-US" altLang="zh-CN" sz="1000" b="1">
                <a:solidFill>
                  <a:schemeClr val="bg1"/>
                </a:solidFill>
                <a:ea typeface="宋体" pitchFamily="2" charset="-122"/>
              </a:rPr>
              <a:t>Color: R153 G0 B0</a:t>
            </a:r>
          </a:p>
          <a:p>
            <a:pPr marL="342900" indent="-342900" algn="r">
              <a:spcBef>
                <a:spcPct val="20000"/>
              </a:spcBef>
            </a:pPr>
            <a:r>
              <a:rPr lang="en-US" altLang="zh-CN" sz="1000" b="1">
                <a:solidFill>
                  <a:schemeClr val="bg1"/>
                </a:solidFill>
                <a:ea typeface="宋体" pitchFamily="2" charset="-122"/>
              </a:rPr>
              <a:t>Corporate Font: </a:t>
            </a:r>
          </a:p>
          <a:p>
            <a:pPr marL="342900" indent="-342900" algn="r">
              <a:spcBef>
                <a:spcPct val="20000"/>
              </a:spcBef>
            </a:pPr>
            <a:r>
              <a:rPr lang="en-US" altLang="zh-CN" sz="1000" b="1">
                <a:solidFill>
                  <a:schemeClr val="bg1"/>
                </a:solidFill>
                <a:ea typeface="宋体" pitchFamily="2" charset="-122"/>
              </a:rPr>
              <a:t>FrutigerNext LT Medium</a:t>
            </a:r>
          </a:p>
          <a:p>
            <a:pPr marL="342900" indent="-342900" algn="r">
              <a:spcBef>
                <a:spcPct val="20000"/>
              </a:spcBef>
            </a:pPr>
            <a:r>
              <a:rPr lang="en-US" altLang="zh-CN" sz="1000" b="1">
                <a:solidFill>
                  <a:schemeClr val="bg1"/>
                </a:solidFill>
                <a:ea typeface="宋体" pitchFamily="2" charset="-122"/>
              </a:rPr>
              <a:t>Font to be used by customers and partners:  </a:t>
            </a:r>
          </a:p>
          <a:p>
            <a:pPr marL="342900" indent="-342900" algn="r">
              <a:spcBef>
                <a:spcPct val="20000"/>
              </a:spcBef>
            </a:pPr>
            <a:r>
              <a:rPr lang="en-US" altLang="zh-CN" sz="1000" b="1">
                <a:solidFill>
                  <a:schemeClr val="bg1"/>
                </a:solidFill>
                <a:ea typeface="宋体" pitchFamily="2" charset="-122"/>
              </a:rPr>
              <a:t>Arial</a:t>
            </a:r>
          </a:p>
          <a:p>
            <a:pPr marL="342900" indent="-342900" algn="r">
              <a:spcBef>
                <a:spcPct val="20000"/>
              </a:spcBef>
            </a:pPr>
            <a:endParaRPr lang="en-US" altLang="zh-CN" sz="1000" b="1">
              <a:solidFill>
                <a:schemeClr val="bg1"/>
              </a:solidFill>
              <a:ea typeface="宋体" pitchFamily="2" charset="-122"/>
            </a:endParaRPr>
          </a:p>
          <a:p>
            <a:pPr marL="342900" indent="-342900" algn="r">
              <a:spcBef>
                <a:spcPct val="20000"/>
              </a:spcBef>
            </a:pPr>
            <a:endParaRPr lang="zh-CN" altLang="en-US" sz="1000" b="1">
              <a:solidFill>
                <a:schemeClr val="bg1"/>
              </a:solidFill>
              <a:ea typeface="宋体" pitchFamily="2" charset="-122"/>
            </a:endParaRPr>
          </a:p>
          <a:p>
            <a:pPr marL="342900" indent="-342900" algn="r">
              <a:spcBef>
                <a:spcPct val="20000"/>
              </a:spcBef>
            </a:pPr>
            <a:r>
              <a:rPr lang="zh-CN" altLang="en-US" sz="1000">
                <a:solidFill>
                  <a:schemeClr val="bg1"/>
                </a:solidFill>
                <a:ea typeface="宋体" pitchFamily="2" charset="-122"/>
              </a:rPr>
              <a:t> </a:t>
            </a:r>
            <a:r>
              <a:rPr lang="en-US" altLang="zh-CN" sz="1000" b="1">
                <a:solidFill>
                  <a:schemeClr val="bg1"/>
                </a:solidFill>
                <a:ea typeface="宋体" pitchFamily="2" charset="-122"/>
              </a:rPr>
              <a:t>Content Page Text</a:t>
            </a:r>
            <a:r>
              <a:rPr lang="en-US" altLang="zh-CN" sz="1000">
                <a:solidFill>
                  <a:schemeClr val="bg1"/>
                </a:solidFill>
                <a:ea typeface="宋体" pitchFamily="2" charset="-122"/>
              </a:rPr>
              <a:t> </a:t>
            </a:r>
            <a:r>
              <a:rPr lang="en-US" altLang="zh-CN" sz="1000" b="1">
                <a:solidFill>
                  <a:schemeClr val="bg1"/>
                </a:solidFill>
                <a:ea typeface="宋体" pitchFamily="2" charset="-122"/>
              </a:rPr>
              <a:t>:</a:t>
            </a:r>
          </a:p>
          <a:p>
            <a:pPr marL="342900" indent="-342900" algn="r">
              <a:spcBef>
                <a:spcPct val="20000"/>
              </a:spcBef>
            </a:pPr>
            <a:r>
              <a:rPr lang="en-US" altLang="zh-CN" sz="1000" b="1">
                <a:solidFill>
                  <a:schemeClr val="bg1"/>
                </a:solidFill>
                <a:ea typeface="宋体" pitchFamily="2" charset="-122"/>
              </a:rPr>
              <a:t>28-30pt</a:t>
            </a:r>
          </a:p>
          <a:p>
            <a:pPr marL="342900" indent="-342900" algn="r" eaLnBrk="0" hangingPunct="0">
              <a:spcBef>
                <a:spcPct val="20000"/>
              </a:spcBef>
            </a:pPr>
            <a:r>
              <a:rPr lang="en-US" sz="1000" b="1" noProof="1">
                <a:solidFill>
                  <a:srgbClr val="FFFFFF"/>
                </a:solidFill>
              </a:rPr>
              <a:t>Bullets level 2-5</a:t>
            </a:r>
          </a:p>
          <a:p>
            <a:pPr marL="342900" indent="-342900" algn="r" eaLnBrk="0" hangingPunct="0">
              <a:spcBef>
                <a:spcPct val="20000"/>
              </a:spcBef>
            </a:pPr>
            <a:r>
              <a:rPr lang="en-US" altLang="zh-CN" sz="1000" b="1">
                <a:solidFill>
                  <a:schemeClr val="bg1"/>
                </a:solidFill>
                <a:ea typeface="宋体" pitchFamily="2" charset="-122"/>
              </a:rPr>
              <a:t>20-30pt  </a:t>
            </a:r>
          </a:p>
          <a:p>
            <a:pPr marL="342900" indent="-342900" algn="r">
              <a:spcBef>
                <a:spcPct val="20000"/>
              </a:spcBef>
            </a:pPr>
            <a:r>
              <a:rPr lang="en-US" altLang="zh-CN" sz="1000" b="1">
                <a:solidFill>
                  <a:schemeClr val="bg1"/>
                </a:solidFill>
                <a:ea typeface="宋体" pitchFamily="2" charset="-122"/>
              </a:rPr>
              <a:t>Color:Black</a:t>
            </a:r>
          </a:p>
          <a:p>
            <a:pPr marL="342900" indent="-342900" algn="r">
              <a:spcBef>
                <a:spcPct val="20000"/>
              </a:spcBef>
            </a:pPr>
            <a:r>
              <a:rPr lang="en-US" altLang="zh-CN" sz="1000" b="1">
                <a:solidFill>
                  <a:schemeClr val="bg1"/>
                </a:solidFill>
                <a:ea typeface="宋体" pitchFamily="2" charset="-122"/>
              </a:rPr>
              <a:t>Corporate Font: </a:t>
            </a:r>
          </a:p>
          <a:p>
            <a:pPr marL="342900" indent="-342900" algn="r">
              <a:spcBef>
                <a:spcPct val="20000"/>
              </a:spcBef>
            </a:pPr>
            <a:r>
              <a:rPr lang="en-US" altLang="zh-CN" sz="1000" b="1">
                <a:solidFill>
                  <a:schemeClr val="bg1"/>
                </a:solidFill>
                <a:ea typeface="宋体" pitchFamily="2" charset="-122"/>
              </a:rPr>
              <a:t>FrutigerNext LT Medium</a:t>
            </a:r>
          </a:p>
          <a:p>
            <a:pPr marL="342900" indent="-342900" algn="r">
              <a:spcBef>
                <a:spcPct val="20000"/>
              </a:spcBef>
            </a:pPr>
            <a:r>
              <a:rPr lang="en-US" altLang="zh-CN" sz="1000" b="1">
                <a:solidFill>
                  <a:schemeClr val="bg1"/>
                </a:solidFill>
                <a:ea typeface="宋体" pitchFamily="2" charset="-122"/>
              </a:rPr>
              <a:t>Font to be used by customers and partners:  </a:t>
            </a:r>
          </a:p>
          <a:p>
            <a:pPr marL="342900" indent="-342900" algn="r">
              <a:spcBef>
                <a:spcPct val="20000"/>
              </a:spcBef>
            </a:pPr>
            <a:r>
              <a:rPr lang="en-US" altLang="zh-CN" sz="1000" b="1">
                <a:solidFill>
                  <a:schemeClr val="bg1"/>
                </a:solidFill>
                <a:ea typeface="宋体" pitchFamily="2" charset="-122"/>
              </a:rPr>
              <a:t>Arial</a:t>
            </a:r>
          </a:p>
          <a:p>
            <a:pPr marL="342900" indent="-342900" algn="r">
              <a:spcBef>
                <a:spcPct val="20000"/>
              </a:spcBef>
            </a:pPr>
            <a:endParaRPr lang="en-US" altLang="zh-CN" sz="1000" b="1">
              <a:solidFill>
                <a:schemeClr val="bg1"/>
              </a:solidFill>
              <a:ea typeface="宋体" pitchFamily="2" charset="-122"/>
            </a:endParaRPr>
          </a:p>
          <a:p>
            <a:pPr marL="342900" indent="-342900" algn="r">
              <a:spcBef>
                <a:spcPct val="20000"/>
              </a:spcBef>
            </a:pPr>
            <a:endParaRPr lang="zh-CN" altLang="en-US" sz="1000" b="1">
              <a:solidFill>
                <a:schemeClr val="bg1"/>
              </a:solidFill>
              <a:ea typeface="宋体" pitchFamily="2" charset="-122"/>
            </a:endParaRPr>
          </a:p>
          <a:p>
            <a:pPr marL="342900" indent="-342900" algn="r">
              <a:spcBef>
                <a:spcPct val="20000"/>
              </a:spcBef>
            </a:pPr>
            <a:endParaRPr lang="zh-CN" altLang="en-US" sz="1000" b="1">
              <a:solidFill>
                <a:schemeClr val="bg1"/>
              </a:solidFill>
              <a:ea typeface="宋体" pitchFamily="2" charset="-122"/>
            </a:endParaRPr>
          </a:p>
          <a:p>
            <a:pPr marL="342900" indent="-342900" algn="r">
              <a:spcBef>
                <a:spcPct val="20000"/>
              </a:spcBef>
            </a:pPr>
            <a:endParaRPr lang="zh-CN" altLang="en-US" sz="1000" b="1">
              <a:solidFill>
                <a:schemeClr val="bg1"/>
              </a:solidFill>
              <a:ea typeface="宋体" pitchFamily="2" charset="-122"/>
            </a:endParaRPr>
          </a:p>
          <a:p>
            <a:pPr marL="342900" indent="-342900" algn="r">
              <a:spcBef>
                <a:spcPct val="20000"/>
              </a:spcBef>
            </a:pPr>
            <a:endParaRPr lang="en-US" altLang="zh-CN" sz="1000" b="1">
              <a:solidFill>
                <a:schemeClr val="bg1"/>
              </a:solidFill>
              <a:ea typeface="宋体" pitchFamily="2" charset="-122"/>
            </a:endParaRPr>
          </a:p>
          <a:p>
            <a:pPr marL="342900" indent="-342900" algn="r">
              <a:spcBef>
                <a:spcPct val="20000"/>
              </a:spcBef>
            </a:pPr>
            <a:endParaRPr lang="en-US" altLang="zh-CN" sz="1000" b="1">
              <a:solidFill>
                <a:schemeClr val="bg1"/>
              </a:solidFill>
              <a:ea typeface="宋体" pitchFamily="2" charset="-122"/>
            </a:endParaRPr>
          </a:p>
          <a:p>
            <a:pPr marL="342900" indent="-342900" algn="r">
              <a:spcBef>
                <a:spcPct val="20000"/>
              </a:spcBef>
            </a:pPr>
            <a:endParaRPr lang="zh-CN" altLang="en-US" sz="1000" b="1">
              <a:solidFill>
                <a:schemeClr val="bg1"/>
              </a:solidFill>
              <a:ea typeface="宋体" pitchFamily="2" charset="-122"/>
            </a:endParaRPr>
          </a:p>
        </p:txBody>
      </p:sp>
      <p:sp>
        <p:nvSpPr>
          <p:cNvPr id="6" name="矩形 5"/>
          <p:cNvSpPr/>
          <p:nvPr/>
        </p:nvSpPr>
        <p:spPr bwMode="auto">
          <a:xfrm>
            <a:off x="0" y="0"/>
            <a:ext cx="142875" cy="1125538"/>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990000"/>
          </a:solidFill>
          <a:latin typeface="+mj-lt"/>
          <a:ea typeface="+mj-ea"/>
          <a:cs typeface="+mj-cs"/>
        </a:defRPr>
      </a:lvl1pPr>
      <a:lvl2pPr algn="l" rtl="0" fontAlgn="base">
        <a:spcBef>
          <a:spcPct val="0"/>
        </a:spcBef>
        <a:spcAft>
          <a:spcPct val="0"/>
        </a:spcAft>
        <a:defRPr sz="4000" b="1">
          <a:solidFill>
            <a:srgbClr val="990000"/>
          </a:solidFill>
          <a:latin typeface="Arial" charset="0"/>
        </a:defRPr>
      </a:lvl2pPr>
      <a:lvl3pPr algn="l" rtl="0" fontAlgn="base">
        <a:spcBef>
          <a:spcPct val="0"/>
        </a:spcBef>
        <a:spcAft>
          <a:spcPct val="0"/>
        </a:spcAft>
        <a:defRPr sz="4000" b="1">
          <a:solidFill>
            <a:srgbClr val="990000"/>
          </a:solidFill>
          <a:latin typeface="Arial" charset="0"/>
        </a:defRPr>
      </a:lvl3pPr>
      <a:lvl4pPr algn="l" rtl="0" fontAlgn="base">
        <a:spcBef>
          <a:spcPct val="0"/>
        </a:spcBef>
        <a:spcAft>
          <a:spcPct val="0"/>
        </a:spcAft>
        <a:defRPr sz="4000" b="1">
          <a:solidFill>
            <a:srgbClr val="990000"/>
          </a:solidFill>
          <a:latin typeface="Arial" charset="0"/>
        </a:defRPr>
      </a:lvl4pPr>
      <a:lvl5pPr algn="l" rtl="0" fontAlgn="base">
        <a:spcBef>
          <a:spcPct val="0"/>
        </a:spcBef>
        <a:spcAft>
          <a:spcPct val="0"/>
        </a:spcAft>
        <a:defRPr sz="4000" b="1">
          <a:solidFill>
            <a:srgbClr val="990000"/>
          </a:solidFill>
          <a:latin typeface="Arial" charset="0"/>
        </a:defRPr>
      </a:lvl5pPr>
      <a:lvl6pPr marL="457200" algn="l" rtl="0" fontAlgn="base">
        <a:spcBef>
          <a:spcPct val="0"/>
        </a:spcBef>
        <a:spcAft>
          <a:spcPct val="0"/>
        </a:spcAft>
        <a:defRPr sz="4000" b="1">
          <a:solidFill>
            <a:srgbClr val="990000"/>
          </a:solidFill>
          <a:latin typeface="Arial" charset="0"/>
        </a:defRPr>
      </a:lvl6pPr>
      <a:lvl7pPr marL="914400" algn="l" rtl="0" fontAlgn="base">
        <a:spcBef>
          <a:spcPct val="0"/>
        </a:spcBef>
        <a:spcAft>
          <a:spcPct val="0"/>
        </a:spcAft>
        <a:defRPr sz="4000" b="1">
          <a:solidFill>
            <a:srgbClr val="990000"/>
          </a:solidFill>
          <a:latin typeface="Arial" charset="0"/>
        </a:defRPr>
      </a:lvl7pPr>
      <a:lvl8pPr marL="1371600" algn="l" rtl="0" fontAlgn="base">
        <a:spcBef>
          <a:spcPct val="0"/>
        </a:spcBef>
        <a:spcAft>
          <a:spcPct val="0"/>
        </a:spcAft>
        <a:defRPr sz="4000" b="1">
          <a:solidFill>
            <a:srgbClr val="990000"/>
          </a:solidFill>
          <a:latin typeface="Arial" charset="0"/>
        </a:defRPr>
      </a:lvl8pPr>
      <a:lvl9pPr marL="1828800" algn="l" rtl="0" fontAlgn="base">
        <a:spcBef>
          <a:spcPct val="0"/>
        </a:spcBef>
        <a:spcAft>
          <a:spcPct val="0"/>
        </a:spcAft>
        <a:defRPr sz="4000" b="1">
          <a:solidFill>
            <a:srgbClr val="990000"/>
          </a:solidFill>
          <a:latin typeface="Arial" charset="0"/>
        </a:defRPr>
      </a:lvl9pPr>
    </p:titleStyle>
    <p:bodyStyle>
      <a:lvl1pPr marL="342900" indent="-342900" algn="l" rtl="0" fontAlgn="base">
        <a:spcBef>
          <a:spcPct val="20000"/>
        </a:spcBef>
        <a:spcAft>
          <a:spcPct val="0"/>
        </a:spcAft>
        <a:buChar char="•"/>
        <a:defRPr sz="2600">
          <a:solidFill>
            <a:schemeClr val="bg2"/>
          </a:solidFill>
          <a:latin typeface="+mn-lt"/>
          <a:ea typeface="+mn-ea"/>
          <a:cs typeface="+mn-cs"/>
        </a:defRPr>
      </a:lvl1pPr>
      <a:lvl2pPr marL="742950" indent="-285750" algn="l" rtl="0" fontAlgn="base">
        <a:spcBef>
          <a:spcPct val="20000"/>
        </a:spcBef>
        <a:spcAft>
          <a:spcPct val="0"/>
        </a:spcAft>
        <a:buSzPct val="60000"/>
        <a:buFont typeface="Wingdings" pitchFamily="2" charset="2"/>
        <a:buChar char="q"/>
        <a:defRPr sz="2400">
          <a:solidFill>
            <a:schemeClr val="bg2"/>
          </a:solidFill>
          <a:latin typeface="+mn-lt"/>
        </a:defRPr>
      </a:lvl2pPr>
      <a:lvl3pPr marL="1143000" indent="-228600" algn="l" rtl="0" fontAlgn="base">
        <a:spcBef>
          <a:spcPct val="20000"/>
        </a:spcBef>
        <a:spcAft>
          <a:spcPct val="0"/>
        </a:spcAft>
        <a:buSzPct val="60000"/>
        <a:buFont typeface="Wingdings" pitchFamily="2" charset="2"/>
        <a:buChar char="§"/>
        <a:defRPr sz="2200">
          <a:solidFill>
            <a:schemeClr val="bg2"/>
          </a:solidFill>
          <a:latin typeface="+mn-lt"/>
        </a:defRPr>
      </a:lvl3pPr>
      <a:lvl4pPr marL="1600200" indent="-228600" algn="l" rtl="0" fontAlgn="base">
        <a:spcBef>
          <a:spcPct val="20000"/>
        </a:spcBef>
        <a:spcAft>
          <a:spcPct val="0"/>
        </a:spcAft>
        <a:buSzPct val="60000"/>
        <a:buFont typeface="Arial" charset="0"/>
        <a:buChar char="–"/>
        <a:defRPr sz="2000">
          <a:solidFill>
            <a:schemeClr val="bg2"/>
          </a:solidFill>
          <a:latin typeface="+mn-lt"/>
        </a:defRPr>
      </a:lvl4pPr>
      <a:lvl5pPr marL="2057400" indent="-228600" algn="l" rtl="0" fontAlgn="base">
        <a:spcBef>
          <a:spcPct val="20000"/>
        </a:spcBef>
        <a:spcAft>
          <a:spcPct val="0"/>
        </a:spcAft>
        <a:buFont typeface="Verdana" pitchFamily="34" charset="0"/>
        <a:buChar char="›"/>
        <a:defRPr>
          <a:solidFill>
            <a:schemeClr val="bg2"/>
          </a:solidFill>
          <a:latin typeface="+mn-lt"/>
        </a:defRPr>
      </a:lvl5pPr>
      <a:lvl6pPr marL="2514600" indent="-228600" algn="l" rtl="0" fontAlgn="base">
        <a:spcBef>
          <a:spcPct val="20000"/>
        </a:spcBef>
        <a:spcAft>
          <a:spcPct val="0"/>
        </a:spcAft>
        <a:buFont typeface="Verdana" pitchFamily="34" charset="0"/>
        <a:buChar char="›"/>
        <a:defRPr>
          <a:solidFill>
            <a:schemeClr val="bg2"/>
          </a:solidFill>
          <a:latin typeface="+mn-lt"/>
        </a:defRPr>
      </a:lvl6pPr>
      <a:lvl7pPr marL="2971800" indent="-228600" algn="l" rtl="0" fontAlgn="base">
        <a:spcBef>
          <a:spcPct val="20000"/>
        </a:spcBef>
        <a:spcAft>
          <a:spcPct val="0"/>
        </a:spcAft>
        <a:buFont typeface="Verdana" pitchFamily="34" charset="0"/>
        <a:buChar char="›"/>
        <a:defRPr>
          <a:solidFill>
            <a:schemeClr val="bg2"/>
          </a:solidFill>
          <a:latin typeface="+mn-lt"/>
        </a:defRPr>
      </a:lvl7pPr>
      <a:lvl8pPr marL="3429000" indent="-228600" algn="l" rtl="0" fontAlgn="base">
        <a:spcBef>
          <a:spcPct val="20000"/>
        </a:spcBef>
        <a:spcAft>
          <a:spcPct val="0"/>
        </a:spcAft>
        <a:buFont typeface="Verdana" pitchFamily="34" charset="0"/>
        <a:buChar char="›"/>
        <a:defRPr>
          <a:solidFill>
            <a:schemeClr val="bg2"/>
          </a:solidFill>
          <a:latin typeface="+mn-lt"/>
        </a:defRPr>
      </a:lvl8pPr>
      <a:lvl9pPr marL="3886200" indent="-228600" algn="l" rtl="0" fontAlgn="base">
        <a:spcBef>
          <a:spcPct val="20000"/>
        </a:spcBef>
        <a:spcAft>
          <a:spcPct val="0"/>
        </a:spcAft>
        <a:buFont typeface="Verdana" pitchFamily="34"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51" name="Picture 7" descr="5"/>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1588" y="6858000"/>
            <a:ext cx="9144001" cy="1001712"/>
          </a:xfrm>
          <a:prstGeom prst="rect">
            <a:avLst/>
          </a:prstGeom>
          <a:noFill/>
          <a:extLst>
            <a:ext uri="{909E8E84-426E-40DD-AFC4-6F175D3DCCD1}">
              <a14:hiddenFill xmlns="" xmlns:a14="http://schemas.microsoft.com/office/drawing/2010/main">
                <a:solidFill>
                  <a:srgbClr val="FFFFFF"/>
                </a:solidFill>
              </a14:hiddenFill>
            </a:ext>
          </a:extLst>
        </p:spPr>
      </p:pic>
      <p:sp>
        <p:nvSpPr>
          <p:cNvPr id="6152" name="Text Box 8"/>
          <p:cNvSpPr txBox="1">
            <a:spLocks noChangeArrowheads="1"/>
          </p:cNvSpPr>
          <p:nvPr/>
        </p:nvSpPr>
        <p:spPr bwMode="auto">
          <a:xfrm>
            <a:off x="3059832" y="2564904"/>
            <a:ext cx="2991415" cy="7613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eaLnBrk="0" hangingPunct="0"/>
            <a:r>
              <a:rPr lang="en-US" altLang="zh-CN" sz="4400" b="1" dirty="0">
                <a:solidFill>
                  <a:srgbClr val="C00000"/>
                </a:solidFill>
                <a:effectLst>
                  <a:glow rad="101600">
                    <a:schemeClr val="bg1">
                      <a:alpha val="70000"/>
                    </a:schemeClr>
                  </a:glow>
                </a:effectLst>
                <a:ea typeface="ＭＳ Ｐゴシック" pitchFamily="34" charset="-128"/>
              </a:rPr>
              <a:t>Thank you</a:t>
            </a:r>
          </a:p>
        </p:txBody>
      </p:sp>
      <p:sp>
        <p:nvSpPr>
          <p:cNvPr id="6153" name="Text Box 9">
            <a:hlinkClick r:id="rId14"/>
          </p:cNvPr>
          <p:cNvSpPr txBox="1">
            <a:spLocks noChangeArrowheads="1"/>
          </p:cNvSpPr>
          <p:nvPr/>
        </p:nvSpPr>
        <p:spPr bwMode="auto">
          <a:xfrm>
            <a:off x="3460885" y="3501008"/>
            <a:ext cx="2222230" cy="39203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83448" tIns="41724" rIns="83448" bIns="41724">
            <a:spAutoFit/>
          </a:bodyPr>
          <a:lstStyle>
            <a:lvl1pPr defTabSz="835025">
              <a:defRPr>
                <a:solidFill>
                  <a:schemeClr val="tx1"/>
                </a:solidFill>
                <a:latin typeface="Arial" charset="0"/>
              </a:defRPr>
            </a:lvl1pPr>
            <a:lvl2pPr marL="417513" defTabSz="835025">
              <a:defRPr>
                <a:solidFill>
                  <a:schemeClr val="tx1"/>
                </a:solidFill>
                <a:latin typeface="Arial" charset="0"/>
              </a:defRPr>
            </a:lvl2pPr>
            <a:lvl3pPr marL="835025" defTabSz="835025">
              <a:defRPr>
                <a:solidFill>
                  <a:schemeClr val="tx1"/>
                </a:solidFill>
                <a:latin typeface="Arial" charset="0"/>
              </a:defRPr>
            </a:lvl3pPr>
            <a:lvl4pPr marL="1250950" defTabSz="835025">
              <a:defRPr>
                <a:solidFill>
                  <a:schemeClr val="tx1"/>
                </a:solidFill>
                <a:latin typeface="Arial" charset="0"/>
              </a:defRPr>
            </a:lvl4pPr>
            <a:lvl5pPr marL="1668463" defTabSz="835025">
              <a:defRPr>
                <a:solidFill>
                  <a:schemeClr val="tx1"/>
                </a:solidFill>
                <a:latin typeface="Arial" charset="0"/>
              </a:defRPr>
            </a:lvl5pPr>
            <a:lvl6pPr marL="2125663" defTabSz="835025" fontAlgn="base">
              <a:spcBef>
                <a:spcPct val="0"/>
              </a:spcBef>
              <a:spcAft>
                <a:spcPct val="0"/>
              </a:spcAft>
              <a:defRPr>
                <a:solidFill>
                  <a:schemeClr val="tx1"/>
                </a:solidFill>
                <a:latin typeface="Arial" charset="0"/>
              </a:defRPr>
            </a:lvl6pPr>
            <a:lvl7pPr marL="2582863" defTabSz="835025" fontAlgn="base">
              <a:spcBef>
                <a:spcPct val="0"/>
              </a:spcBef>
              <a:spcAft>
                <a:spcPct val="0"/>
              </a:spcAft>
              <a:defRPr>
                <a:solidFill>
                  <a:schemeClr val="tx1"/>
                </a:solidFill>
                <a:latin typeface="Arial" charset="0"/>
              </a:defRPr>
            </a:lvl7pPr>
            <a:lvl8pPr marL="3040063" defTabSz="835025" fontAlgn="base">
              <a:spcBef>
                <a:spcPct val="0"/>
              </a:spcBef>
              <a:spcAft>
                <a:spcPct val="0"/>
              </a:spcAft>
              <a:defRPr>
                <a:solidFill>
                  <a:schemeClr val="tx1"/>
                </a:solidFill>
                <a:latin typeface="Arial" charset="0"/>
              </a:defRPr>
            </a:lvl8pPr>
            <a:lvl9pPr marL="3497263" defTabSz="835025" fontAlgn="base">
              <a:spcBef>
                <a:spcPct val="0"/>
              </a:spcBef>
              <a:spcAft>
                <a:spcPct val="0"/>
              </a:spcAft>
              <a:defRPr>
                <a:solidFill>
                  <a:schemeClr val="tx1"/>
                </a:solidFill>
                <a:latin typeface="Arial" charset="0"/>
              </a:defRPr>
            </a:lvl9pPr>
          </a:lstStyle>
          <a:p>
            <a:pPr eaLnBrk="0" hangingPunct="0"/>
            <a:r>
              <a:rPr lang="en-US" altLang="zh-CN" sz="2000" dirty="0" err="1" smtClean="0">
                <a:solidFill>
                  <a:srgbClr val="C00000"/>
                </a:solidFill>
                <a:effectLst>
                  <a:glow rad="101600">
                    <a:schemeClr val="bg1">
                      <a:alpha val="70000"/>
                    </a:schemeClr>
                  </a:glow>
                </a:effectLst>
                <a:ea typeface="ＭＳ Ｐゴシック" pitchFamily="34" charset="-128"/>
              </a:rPr>
              <a:t>www.huawei.com</a:t>
            </a:r>
            <a:r>
              <a:rPr lang="en-US" altLang="zh-CN" sz="2000" dirty="0" smtClean="0">
                <a:solidFill>
                  <a:srgbClr val="C00000"/>
                </a:solidFill>
                <a:effectLst>
                  <a:glow rad="101600">
                    <a:schemeClr val="bg1">
                      <a:alpha val="70000"/>
                    </a:schemeClr>
                  </a:glow>
                </a:effectLst>
                <a:ea typeface="ＭＳ Ｐゴシック" pitchFamily="34" charset="-128"/>
              </a:rPr>
              <a:t> </a:t>
            </a:r>
            <a:endParaRPr lang="en-US" altLang="zh-CN" sz="1800" dirty="0">
              <a:solidFill>
                <a:srgbClr val="C00000"/>
              </a:solidFill>
              <a:effectLst>
                <a:glow rad="101600">
                  <a:schemeClr val="bg1">
                    <a:alpha val="70000"/>
                  </a:schemeClr>
                </a:glow>
              </a:effectLst>
              <a:ea typeface="ＭＳ Ｐゴシック" pitchFamily="34" charset="-128"/>
            </a:endParaRPr>
          </a:p>
        </p:txBody>
      </p:sp>
      <p:sp>
        <p:nvSpPr>
          <p:cNvPr id="5" name="TextBox 4"/>
          <p:cNvSpPr txBox="1"/>
          <p:nvPr/>
        </p:nvSpPr>
        <p:spPr>
          <a:xfrm>
            <a:off x="683568" y="4509120"/>
            <a:ext cx="7776864" cy="738664"/>
          </a:xfrm>
          <a:prstGeom prst="rect">
            <a:avLst/>
          </a:prstGeom>
          <a:noFill/>
        </p:spPr>
        <p:txBody>
          <a:bodyPr wrap="square" rtlCol="0">
            <a:spAutoFit/>
          </a:bodyPr>
          <a:lstStyle/>
          <a:p>
            <a:pPr algn="ctr"/>
            <a:r>
              <a:rPr lang="en-US" sz="1400" dirty="0" smtClean="0">
                <a:solidFill>
                  <a:schemeClr val="bg2"/>
                </a:solidFill>
                <a:effectLst>
                  <a:glow rad="101600">
                    <a:schemeClr val="bg1">
                      <a:alpha val="70000"/>
                    </a:schemeClr>
                  </a:glow>
                </a:effectLst>
              </a:rPr>
              <a:t>Copyright ©2010 Huawei Technologies Co.,Ltd. All Rights Reserved.</a:t>
            </a:r>
          </a:p>
          <a:p>
            <a:pPr algn="ctr"/>
            <a:r>
              <a:rPr lang="en-US" sz="1400" dirty="0" smtClean="0">
                <a:solidFill>
                  <a:schemeClr val="bg2"/>
                </a:solidFill>
                <a:effectLst>
                  <a:glow rad="101600">
                    <a:schemeClr val="bg1">
                      <a:alpha val="70000"/>
                    </a:schemeClr>
                  </a:glow>
                </a:effectLst>
              </a:rPr>
              <a:t>The information contained in this document is for reference purpose only, and is subject to change or withdrawal according to specific customer requirements and conditions.</a:t>
            </a:r>
          </a:p>
        </p:txBody>
      </p:sp>
      <p:sp>
        <p:nvSpPr>
          <p:cNvPr id="6" name="矩形 5"/>
          <p:cNvSpPr/>
          <p:nvPr/>
        </p:nvSpPr>
        <p:spPr>
          <a:xfrm>
            <a:off x="2286000" y="5247784"/>
            <a:ext cx="4572000" cy="523220"/>
          </a:xfrm>
          <a:prstGeom prst="rect">
            <a:avLst/>
          </a:prstGeom>
        </p:spPr>
        <p:txBody>
          <a:bodyPr>
            <a:spAutoFit/>
          </a:bodyPr>
          <a:lstStyle/>
          <a:p>
            <a:pPr algn="ctr"/>
            <a:r>
              <a:rPr lang="en-US" sz="1400" dirty="0" smtClean="0">
                <a:solidFill>
                  <a:schemeClr val="bg2"/>
                </a:solidFill>
                <a:effectLst>
                  <a:glow rad="101600">
                    <a:schemeClr val="bg1">
                      <a:alpha val="70000"/>
                    </a:schemeClr>
                  </a:glow>
                </a:effectLst>
                <a:latin typeface="微软雅黑" pitchFamily="34" charset="-122"/>
                <a:ea typeface="微软雅黑" pitchFamily="34" charset="-122"/>
              </a:rPr>
              <a:t>©2010 </a:t>
            </a:r>
            <a:r>
              <a:rPr lang="zh-CN" altLang="en-US" sz="1400" dirty="0" smtClean="0">
                <a:solidFill>
                  <a:schemeClr val="bg2"/>
                </a:solidFill>
                <a:effectLst>
                  <a:glow rad="101600">
                    <a:schemeClr val="bg1">
                      <a:alpha val="70000"/>
                    </a:schemeClr>
                  </a:glow>
                </a:effectLst>
                <a:latin typeface="微软雅黑" pitchFamily="34" charset="-122"/>
                <a:ea typeface="微软雅黑" pitchFamily="34" charset="-122"/>
              </a:rPr>
              <a:t>华为技术有限公司</a:t>
            </a:r>
            <a:r>
              <a:rPr lang="en-US" altLang="zh-CN" sz="1400" baseline="0" dirty="0" smtClean="0">
                <a:solidFill>
                  <a:schemeClr val="bg2"/>
                </a:solidFill>
                <a:effectLst>
                  <a:glow rad="101600">
                    <a:schemeClr val="bg1">
                      <a:alpha val="70000"/>
                    </a:schemeClr>
                  </a:glow>
                </a:effectLst>
                <a:latin typeface="微软雅黑" pitchFamily="34" charset="-122"/>
                <a:ea typeface="微软雅黑" pitchFamily="34" charset="-122"/>
              </a:rPr>
              <a:t>        </a:t>
            </a:r>
            <a:r>
              <a:rPr lang="zh-CN" altLang="en-US" sz="1400" dirty="0" smtClean="0">
                <a:solidFill>
                  <a:schemeClr val="bg2"/>
                </a:solidFill>
                <a:effectLst>
                  <a:glow rad="101600">
                    <a:schemeClr val="bg1">
                      <a:alpha val="70000"/>
                    </a:schemeClr>
                  </a:glow>
                </a:effectLst>
                <a:latin typeface="微软雅黑" pitchFamily="34" charset="-122"/>
                <a:ea typeface="微软雅黑" pitchFamily="34" charset="-122"/>
              </a:rPr>
              <a:t>版权所有</a:t>
            </a:r>
          </a:p>
          <a:p>
            <a:pPr algn="ctr"/>
            <a:r>
              <a:rPr lang="zh-CN" altLang="en-US" sz="1400" dirty="0" smtClean="0">
                <a:solidFill>
                  <a:schemeClr val="bg2"/>
                </a:solidFill>
                <a:effectLst>
                  <a:glow rad="101600">
                    <a:schemeClr val="bg1">
                      <a:alpha val="70000"/>
                    </a:schemeClr>
                  </a:glow>
                </a:effectLst>
                <a:latin typeface="微软雅黑" pitchFamily="34" charset="-122"/>
                <a:ea typeface="微软雅黑" pitchFamily="34" charset="-122"/>
              </a:rPr>
              <a:t>本资料仅供参考，不构成任何承诺及保证</a:t>
            </a:r>
            <a:endParaRPr lang="en-US" sz="1400" dirty="0">
              <a:solidFill>
                <a:schemeClr val="bg2"/>
              </a:solidFill>
              <a:effectLst>
                <a:glow rad="101600">
                  <a:schemeClr val="bg1">
                    <a:alpha val="70000"/>
                  </a:schemeClr>
                </a:glow>
              </a:effectLst>
              <a:latin typeface="微软雅黑" pitchFamily="34" charset="-122"/>
              <a:ea typeface="微软雅黑" pitchFamily="34"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bwMode="auto">
          <a:xfrm>
            <a:off x="609600" y="274638"/>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9" name="Rectangle 9"/>
          <p:cNvSpPr>
            <a:spLocks noGrp="1" noChangeArrowheads="1"/>
          </p:cNvSpPr>
          <p:nvPr>
            <p:ph type="body" idx="1"/>
          </p:nvPr>
        </p:nvSpPr>
        <p:spPr bwMode="auto">
          <a:xfrm>
            <a:off x="609600" y="1646238"/>
            <a:ext cx="82296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132" name="Rectangle 12"/>
          <p:cNvSpPr>
            <a:spLocks noChangeArrowheads="1"/>
          </p:cNvSpPr>
          <p:nvPr/>
        </p:nvSpPr>
        <p:spPr bwMode="auto">
          <a:xfrm>
            <a:off x="-1844675" y="527050"/>
            <a:ext cx="1844675" cy="5308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78331" tIns="39166" rIns="78331" bIns="39166"/>
          <a:lstStyle/>
          <a:p>
            <a:pPr marL="342900" indent="-342900" algn="r">
              <a:spcBef>
                <a:spcPct val="20000"/>
              </a:spcBef>
            </a:pPr>
            <a:r>
              <a:rPr lang="zh-CN" altLang="en-US" sz="1000">
                <a:solidFill>
                  <a:srgbClr val="FFFFFF"/>
                </a:solidFill>
                <a:ea typeface="宋体" pitchFamily="2" charset="-122"/>
              </a:rPr>
              <a:t> </a:t>
            </a:r>
            <a:r>
              <a:rPr lang="en-US" altLang="zh-CN" sz="1000" b="1">
                <a:solidFill>
                  <a:srgbClr val="FFFFFF"/>
                </a:solidFill>
                <a:ea typeface="宋体" pitchFamily="2" charset="-122"/>
              </a:rPr>
              <a:t>Content Page Title</a:t>
            </a:r>
            <a:r>
              <a:rPr lang="en-US" altLang="zh-CN" sz="1000">
                <a:solidFill>
                  <a:srgbClr val="FFFFFF"/>
                </a:solidFill>
                <a:ea typeface="宋体" pitchFamily="2" charset="-122"/>
              </a:rPr>
              <a:t> </a:t>
            </a:r>
          </a:p>
          <a:p>
            <a:pPr marL="342900" indent="-342900" algn="r">
              <a:spcBef>
                <a:spcPct val="20000"/>
              </a:spcBef>
            </a:pPr>
            <a:r>
              <a:rPr lang="en-US" altLang="zh-CN" sz="1000" b="1">
                <a:solidFill>
                  <a:srgbClr val="FFFFFF"/>
                </a:solidFill>
                <a:ea typeface="宋体" pitchFamily="2" charset="-122"/>
              </a:rPr>
              <a:t>35-40pt  </a:t>
            </a:r>
            <a:endParaRPr lang="zh-CN" altLang="en-US" sz="1000" b="1">
              <a:solidFill>
                <a:srgbClr val="FFFFFF"/>
              </a:solidFill>
              <a:ea typeface="宋体" pitchFamily="2" charset="-122"/>
            </a:endParaRPr>
          </a:p>
          <a:p>
            <a:pPr marL="342900" indent="-342900" algn="r">
              <a:spcBef>
                <a:spcPct val="20000"/>
              </a:spcBef>
            </a:pPr>
            <a:r>
              <a:rPr lang="en-US" altLang="zh-CN" sz="1000" b="1">
                <a:solidFill>
                  <a:srgbClr val="FFFFFF"/>
                </a:solidFill>
                <a:ea typeface="宋体" pitchFamily="2" charset="-122"/>
              </a:rPr>
              <a:t>Color: R153 G0 B0</a:t>
            </a:r>
          </a:p>
          <a:p>
            <a:pPr marL="342900" indent="-342900" algn="r">
              <a:spcBef>
                <a:spcPct val="20000"/>
              </a:spcBef>
            </a:pPr>
            <a:r>
              <a:rPr lang="en-US" altLang="zh-CN" sz="1000" b="1">
                <a:solidFill>
                  <a:srgbClr val="FFFFFF"/>
                </a:solidFill>
                <a:ea typeface="宋体" pitchFamily="2" charset="-122"/>
              </a:rPr>
              <a:t>Corporate Font: </a:t>
            </a:r>
          </a:p>
          <a:p>
            <a:pPr marL="342900" indent="-342900" algn="r">
              <a:spcBef>
                <a:spcPct val="20000"/>
              </a:spcBef>
            </a:pPr>
            <a:r>
              <a:rPr lang="en-US" altLang="zh-CN" sz="1000" b="1">
                <a:solidFill>
                  <a:srgbClr val="FFFFFF"/>
                </a:solidFill>
                <a:ea typeface="宋体" pitchFamily="2" charset="-122"/>
              </a:rPr>
              <a:t>FrutigerNext LT Medium</a:t>
            </a:r>
          </a:p>
          <a:p>
            <a:pPr marL="342900" indent="-342900" algn="r">
              <a:spcBef>
                <a:spcPct val="20000"/>
              </a:spcBef>
            </a:pPr>
            <a:r>
              <a:rPr lang="en-US" altLang="zh-CN" sz="1000" b="1">
                <a:solidFill>
                  <a:srgbClr val="FFFFFF"/>
                </a:solidFill>
                <a:ea typeface="宋体" pitchFamily="2" charset="-122"/>
              </a:rPr>
              <a:t>Font to be used by customers and partners:  </a:t>
            </a:r>
          </a:p>
          <a:p>
            <a:pPr marL="342900" indent="-342900" algn="r">
              <a:spcBef>
                <a:spcPct val="20000"/>
              </a:spcBef>
            </a:pPr>
            <a:r>
              <a:rPr lang="en-US" altLang="zh-CN" sz="1000" b="1">
                <a:solidFill>
                  <a:srgbClr val="FFFFFF"/>
                </a:solidFill>
                <a:ea typeface="宋体" pitchFamily="2" charset="-122"/>
              </a:rPr>
              <a:t>Arial</a:t>
            </a:r>
          </a:p>
          <a:p>
            <a:pPr marL="342900" indent="-342900" algn="r">
              <a:spcBef>
                <a:spcPct val="20000"/>
              </a:spcBef>
            </a:pPr>
            <a:endParaRPr lang="en-US" altLang="zh-CN" sz="1000" b="1">
              <a:solidFill>
                <a:srgbClr val="FFFFFF"/>
              </a:solidFill>
              <a:ea typeface="宋体" pitchFamily="2" charset="-122"/>
            </a:endParaRPr>
          </a:p>
          <a:p>
            <a:pPr marL="342900" indent="-342900" algn="r">
              <a:spcBef>
                <a:spcPct val="20000"/>
              </a:spcBef>
            </a:pPr>
            <a:endParaRPr lang="zh-CN" altLang="en-US" sz="1000" b="1">
              <a:solidFill>
                <a:srgbClr val="FFFFFF"/>
              </a:solidFill>
              <a:ea typeface="宋体" pitchFamily="2" charset="-122"/>
            </a:endParaRPr>
          </a:p>
          <a:p>
            <a:pPr marL="342900" indent="-342900" algn="r">
              <a:spcBef>
                <a:spcPct val="20000"/>
              </a:spcBef>
            </a:pPr>
            <a:r>
              <a:rPr lang="zh-CN" altLang="en-US" sz="1000">
                <a:solidFill>
                  <a:srgbClr val="FFFFFF"/>
                </a:solidFill>
                <a:ea typeface="宋体" pitchFamily="2" charset="-122"/>
              </a:rPr>
              <a:t> </a:t>
            </a:r>
            <a:r>
              <a:rPr lang="en-US" altLang="zh-CN" sz="1000" b="1">
                <a:solidFill>
                  <a:srgbClr val="FFFFFF"/>
                </a:solidFill>
                <a:ea typeface="宋体" pitchFamily="2" charset="-122"/>
              </a:rPr>
              <a:t>Content Page Text</a:t>
            </a:r>
            <a:r>
              <a:rPr lang="en-US" altLang="zh-CN" sz="1000">
                <a:solidFill>
                  <a:srgbClr val="FFFFFF"/>
                </a:solidFill>
                <a:ea typeface="宋体" pitchFamily="2" charset="-122"/>
              </a:rPr>
              <a:t> </a:t>
            </a:r>
            <a:r>
              <a:rPr lang="en-US" altLang="zh-CN" sz="1000" b="1">
                <a:solidFill>
                  <a:srgbClr val="FFFFFF"/>
                </a:solidFill>
                <a:ea typeface="宋体" pitchFamily="2" charset="-122"/>
              </a:rPr>
              <a:t>:</a:t>
            </a:r>
          </a:p>
          <a:p>
            <a:pPr marL="342900" indent="-342900" algn="r">
              <a:spcBef>
                <a:spcPct val="20000"/>
              </a:spcBef>
            </a:pPr>
            <a:r>
              <a:rPr lang="en-US" altLang="zh-CN" sz="1000" b="1">
                <a:solidFill>
                  <a:srgbClr val="FFFFFF"/>
                </a:solidFill>
                <a:ea typeface="宋体" pitchFamily="2" charset="-122"/>
              </a:rPr>
              <a:t>28-30pt</a:t>
            </a:r>
          </a:p>
          <a:p>
            <a:pPr marL="342900" indent="-342900" algn="r" eaLnBrk="0" hangingPunct="0">
              <a:spcBef>
                <a:spcPct val="20000"/>
              </a:spcBef>
            </a:pPr>
            <a:r>
              <a:rPr lang="en-US" sz="1000" b="1" noProof="1">
                <a:solidFill>
                  <a:srgbClr val="FFFFFF"/>
                </a:solidFill>
              </a:rPr>
              <a:t>Bullets level 2-5</a:t>
            </a:r>
          </a:p>
          <a:p>
            <a:pPr marL="342900" indent="-342900" algn="r" eaLnBrk="0" hangingPunct="0">
              <a:spcBef>
                <a:spcPct val="20000"/>
              </a:spcBef>
            </a:pPr>
            <a:r>
              <a:rPr lang="en-US" altLang="zh-CN" sz="1000" b="1">
                <a:solidFill>
                  <a:srgbClr val="FFFFFF"/>
                </a:solidFill>
                <a:ea typeface="宋体" pitchFamily="2" charset="-122"/>
              </a:rPr>
              <a:t>20-30pt  </a:t>
            </a:r>
          </a:p>
          <a:p>
            <a:pPr marL="342900" indent="-342900" algn="r">
              <a:spcBef>
                <a:spcPct val="20000"/>
              </a:spcBef>
            </a:pPr>
            <a:r>
              <a:rPr lang="en-US" altLang="zh-CN" sz="1000" b="1">
                <a:solidFill>
                  <a:srgbClr val="FFFFFF"/>
                </a:solidFill>
                <a:ea typeface="宋体" pitchFamily="2" charset="-122"/>
              </a:rPr>
              <a:t>Color:Black</a:t>
            </a:r>
          </a:p>
          <a:p>
            <a:pPr marL="342900" indent="-342900" algn="r">
              <a:spcBef>
                <a:spcPct val="20000"/>
              </a:spcBef>
            </a:pPr>
            <a:r>
              <a:rPr lang="en-US" altLang="zh-CN" sz="1000" b="1">
                <a:solidFill>
                  <a:srgbClr val="FFFFFF"/>
                </a:solidFill>
                <a:ea typeface="宋体" pitchFamily="2" charset="-122"/>
              </a:rPr>
              <a:t>Corporate Font: </a:t>
            </a:r>
          </a:p>
          <a:p>
            <a:pPr marL="342900" indent="-342900" algn="r">
              <a:spcBef>
                <a:spcPct val="20000"/>
              </a:spcBef>
            </a:pPr>
            <a:r>
              <a:rPr lang="en-US" altLang="zh-CN" sz="1000" b="1">
                <a:solidFill>
                  <a:srgbClr val="FFFFFF"/>
                </a:solidFill>
                <a:ea typeface="宋体" pitchFamily="2" charset="-122"/>
              </a:rPr>
              <a:t>FrutigerNext LT Medium</a:t>
            </a:r>
          </a:p>
          <a:p>
            <a:pPr marL="342900" indent="-342900" algn="r">
              <a:spcBef>
                <a:spcPct val="20000"/>
              </a:spcBef>
            </a:pPr>
            <a:r>
              <a:rPr lang="en-US" altLang="zh-CN" sz="1000" b="1">
                <a:solidFill>
                  <a:srgbClr val="FFFFFF"/>
                </a:solidFill>
                <a:ea typeface="宋体" pitchFamily="2" charset="-122"/>
              </a:rPr>
              <a:t>Font to be used by customers and partners:  </a:t>
            </a:r>
          </a:p>
          <a:p>
            <a:pPr marL="342900" indent="-342900" algn="r">
              <a:spcBef>
                <a:spcPct val="20000"/>
              </a:spcBef>
            </a:pPr>
            <a:r>
              <a:rPr lang="en-US" altLang="zh-CN" sz="1000" b="1">
                <a:solidFill>
                  <a:srgbClr val="FFFFFF"/>
                </a:solidFill>
                <a:ea typeface="宋体" pitchFamily="2" charset="-122"/>
              </a:rPr>
              <a:t>Arial</a:t>
            </a:r>
          </a:p>
          <a:p>
            <a:pPr marL="342900" indent="-342900" algn="r">
              <a:spcBef>
                <a:spcPct val="20000"/>
              </a:spcBef>
            </a:pPr>
            <a:endParaRPr lang="en-US" altLang="zh-CN" sz="1000" b="1">
              <a:solidFill>
                <a:srgbClr val="FFFFFF"/>
              </a:solidFill>
              <a:ea typeface="宋体" pitchFamily="2" charset="-122"/>
            </a:endParaRPr>
          </a:p>
          <a:p>
            <a:pPr marL="342900" indent="-342900" algn="r">
              <a:spcBef>
                <a:spcPct val="20000"/>
              </a:spcBef>
            </a:pPr>
            <a:endParaRPr lang="zh-CN" altLang="en-US" sz="1000" b="1">
              <a:solidFill>
                <a:srgbClr val="FFFFFF"/>
              </a:solidFill>
              <a:ea typeface="宋体" pitchFamily="2" charset="-122"/>
            </a:endParaRPr>
          </a:p>
          <a:p>
            <a:pPr marL="342900" indent="-342900" algn="r">
              <a:spcBef>
                <a:spcPct val="20000"/>
              </a:spcBef>
            </a:pPr>
            <a:endParaRPr lang="zh-CN" altLang="en-US" sz="1000" b="1">
              <a:solidFill>
                <a:srgbClr val="FFFFFF"/>
              </a:solidFill>
              <a:ea typeface="宋体" pitchFamily="2" charset="-122"/>
            </a:endParaRPr>
          </a:p>
          <a:p>
            <a:pPr marL="342900" indent="-342900" algn="r">
              <a:spcBef>
                <a:spcPct val="20000"/>
              </a:spcBef>
            </a:pPr>
            <a:endParaRPr lang="zh-CN" altLang="en-US" sz="1000" b="1">
              <a:solidFill>
                <a:srgbClr val="FFFFFF"/>
              </a:solidFill>
              <a:ea typeface="宋体" pitchFamily="2" charset="-122"/>
            </a:endParaRPr>
          </a:p>
          <a:p>
            <a:pPr marL="342900" indent="-342900" algn="r">
              <a:spcBef>
                <a:spcPct val="20000"/>
              </a:spcBef>
            </a:pPr>
            <a:endParaRPr lang="en-US" altLang="zh-CN" sz="1000" b="1">
              <a:solidFill>
                <a:srgbClr val="FFFFFF"/>
              </a:solidFill>
              <a:ea typeface="宋体" pitchFamily="2" charset="-122"/>
            </a:endParaRPr>
          </a:p>
          <a:p>
            <a:pPr marL="342900" indent="-342900" algn="r">
              <a:spcBef>
                <a:spcPct val="20000"/>
              </a:spcBef>
            </a:pPr>
            <a:endParaRPr lang="en-US" altLang="zh-CN" sz="1000" b="1">
              <a:solidFill>
                <a:srgbClr val="FFFFFF"/>
              </a:solidFill>
              <a:ea typeface="宋体" pitchFamily="2" charset="-122"/>
            </a:endParaRPr>
          </a:p>
          <a:p>
            <a:pPr marL="342900" indent="-342900" algn="r">
              <a:spcBef>
                <a:spcPct val="20000"/>
              </a:spcBef>
            </a:pPr>
            <a:endParaRPr lang="zh-CN" altLang="en-US" sz="1000" b="1">
              <a:solidFill>
                <a:srgbClr val="FFFFFF"/>
              </a:solidFill>
              <a:ea typeface="宋体" pitchFamily="2" charset="-122"/>
            </a:endParaRPr>
          </a:p>
        </p:txBody>
      </p:sp>
      <p:sp>
        <p:nvSpPr>
          <p:cNvPr id="6" name="矩形 5"/>
          <p:cNvSpPr/>
          <p:nvPr/>
        </p:nvSpPr>
        <p:spPr bwMode="auto">
          <a:xfrm>
            <a:off x="1" y="0"/>
            <a:ext cx="171450" cy="1125538"/>
          </a:xfrm>
          <a:prstGeom prst="rect">
            <a:avLst/>
          </a:prstGeom>
          <a:solidFill>
            <a:schemeClr val="bg1">
              <a:lumMod val="6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smtClean="0">
              <a:solidFill>
                <a:srgbClr val="B2B2B2"/>
              </a:solidFill>
            </a:endParaRPr>
          </a:p>
        </p:txBody>
      </p:sp>
    </p:spTree>
    <p:extLst>
      <p:ext uri="{BB962C8B-B14F-4D97-AF65-F5344CB8AC3E}">
        <p14:creationId xmlns="" xmlns:p14="http://schemas.microsoft.com/office/powerpoint/2010/main" val="23348584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990000"/>
          </a:solidFill>
          <a:latin typeface="+mj-lt"/>
          <a:ea typeface="+mj-ea"/>
          <a:cs typeface="+mj-cs"/>
        </a:defRPr>
      </a:lvl1pPr>
      <a:lvl2pPr algn="l" rtl="0" fontAlgn="base">
        <a:spcBef>
          <a:spcPct val="0"/>
        </a:spcBef>
        <a:spcAft>
          <a:spcPct val="0"/>
        </a:spcAft>
        <a:defRPr sz="4000" b="1">
          <a:solidFill>
            <a:srgbClr val="990000"/>
          </a:solidFill>
          <a:latin typeface="Arial" charset="0"/>
        </a:defRPr>
      </a:lvl2pPr>
      <a:lvl3pPr algn="l" rtl="0" fontAlgn="base">
        <a:spcBef>
          <a:spcPct val="0"/>
        </a:spcBef>
        <a:spcAft>
          <a:spcPct val="0"/>
        </a:spcAft>
        <a:defRPr sz="4000" b="1">
          <a:solidFill>
            <a:srgbClr val="990000"/>
          </a:solidFill>
          <a:latin typeface="Arial" charset="0"/>
        </a:defRPr>
      </a:lvl3pPr>
      <a:lvl4pPr algn="l" rtl="0" fontAlgn="base">
        <a:spcBef>
          <a:spcPct val="0"/>
        </a:spcBef>
        <a:spcAft>
          <a:spcPct val="0"/>
        </a:spcAft>
        <a:defRPr sz="4000" b="1">
          <a:solidFill>
            <a:srgbClr val="990000"/>
          </a:solidFill>
          <a:latin typeface="Arial" charset="0"/>
        </a:defRPr>
      </a:lvl4pPr>
      <a:lvl5pPr algn="l" rtl="0" fontAlgn="base">
        <a:spcBef>
          <a:spcPct val="0"/>
        </a:spcBef>
        <a:spcAft>
          <a:spcPct val="0"/>
        </a:spcAft>
        <a:defRPr sz="4000" b="1">
          <a:solidFill>
            <a:srgbClr val="990000"/>
          </a:solidFill>
          <a:latin typeface="Arial" charset="0"/>
        </a:defRPr>
      </a:lvl5pPr>
      <a:lvl6pPr marL="457200" algn="l" rtl="0" fontAlgn="base">
        <a:spcBef>
          <a:spcPct val="0"/>
        </a:spcBef>
        <a:spcAft>
          <a:spcPct val="0"/>
        </a:spcAft>
        <a:defRPr sz="4000" b="1">
          <a:solidFill>
            <a:srgbClr val="990000"/>
          </a:solidFill>
          <a:latin typeface="Arial" charset="0"/>
        </a:defRPr>
      </a:lvl6pPr>
      <a:lvl7pPr marL="914400" algn="l" rtl="0" fontAlgn="base">
        <a:spcBef>
          <a:spcPct val="0"/>
        </a:spcBef>
        <a:spcAft>
          <a:spcPct val="0"/>
        </a:spcAft>
        <a:defRPr sz="4000" b="1">
          <a:solidFill>
            <a:srgbClr val="990000"/>
          </a:solidFill>
          <a:latin typeface="Arial" charset="0"/>
        </a:defRPr>
      </a:lvl7pPr>
      <a:lvl8pPr marL="1371600" algn="l" rtl="0" fontAlgn="base">
        <a:spcBef>
          <a:spcPct val="0"/>
        </a:spcBef>
        <a:spcAft>
          <a:spcPct val="0"/>
        </a:spcAft>
        <a:defRPr sz="4000" b="1">
          <a:solidFill>
            <a:srgbClr val="990000"/>
          </a:solidFill>
          <a:latin typeface="Arial" charset="0"/>
        </a:defRPr>
      </a:lvl8pPr>
      <a:lvl9pPr marL="1828800" algn="l" rtl="0" fontAlgn="base">
        <a:spcBef>
          <a:spcPct val="0"/>
        </a:spcBef>
        <a:spcAft>
          <a:spcPct val="0"/>
        </a:spcAft>
        <a:defRPr sz="4000" b="1">
          <a:solidFill>
            <a:srgbClr val="990000"/>
          </a:solidFill>
          <a:latin typeface="Arial" charset="0"/>
        </a:defRPr>
      </a:lvl9pPr>
    </p:titleStyle>
    <p:bodyStyle>
      <a:lvl1pPr marL="342900" indent="-342900" algn="l" rtl="0" fontAlgn="base">
        <a:spcBef>
          <a:spcPct val="20000"/>
        </a:spcBef>
        <a:spcAft>
          <a:spcPct val="0"/>
        </a:spcAft>
        <a:buChar char="•"/>
        <a:defRPr sz="2600">
          <a:solidFill>
            <a:schemeClr val="bg2"/>
          </a:solidFill>
          <a:latin typeface="+mn-lt"/>
          <a:ea typeface="+mn-ea"/>
          <a:cs typeface="+mn-cs"/>
        </a:defRPr>
      </a:lvl1pPr>
      <a:lvl2pPr marL="742950" indent="-285750" algn="l" rtl="0" fontAlgn="base">
        <a:spcBef>
          <a:spcPct val="20000"/>
        </a:spcBef>
        <a:spcAft>
          <a:spcPct val="0"/>
        </a:spcAft>
        <a:buSzPct val="60000"/>
        <a:buFont typeface="Wingdings" pitchFamily="2" charset="2"/>
        <a:buChar char="q"/>
        <a:defRPr sz="2400">
          <a:solidFill>
            <a:schemeClr val="bg2"/>
          </a:solidFill>
          <a:latin typeface="+mn-lt"/>
        </a:defRPr>
      </a:lvl2pPr>
      <a:lvl3pPr marL="1143000" indent="-228600" algn="l" rtl="0" fontAlgn="base">
        <a:spcBef>
          <a:spcPct val="20000"/>
        </a:spcBef>
        <a:spcAft>
          <a:spcPct val="0"/>
        </a:spcAft>
        <a:buSzPct val="60000"/>
        <a:buFont typeface="Wingdings" pitchFamily="2" charset="2"/>
        <a:buChar char="§"/>
        <a:defRPr sz="2200">
          <a:solidFill>
            <a:schemeClr val="bg2"/>
          </a:solidFill>
          <a:latin typeface="+mn-lt"/>
        </a:defRPr>
      </a:lvl3pPr>
      <a:lvl4pPr marL="1600200" indent="-228600" algn="l" rtl="0" fontAlgn="base">
        <a:spcBef>
          <a:spcPct val="20000"/>
        </a:spcBef>
        <a:spcAft>
          <a:spcPct val="0"/>
        </a:spcAft>
        <a:buSzPct val="60000"/>
        <a:buFont typeface="Arial" charset="0"/>
        <a:buChar char="–"/>
        <a:defRPr sz="2000">
          <a:solidFill>
            <a:schemeClr val="bg2"/>
          </a:solidFill>
          <a:latin typeface="+mn-lt"/>
        </a:defRPr>
      </a:lvl4pPr>
      <a:lvl5pPr marL="2057400" indent="-228600" algn="l" rtl="0" fontAlgn="base">
        <a:spcBef>
          <a:spcPct val="20000"/>
        </a:spcBef>
        <a:spcAft>
          <a:spcPct val="0"/>
        </a:spcAft>
        <a:buFont typeface="Verdana" pitchFamily="34" charset="0"/>
        <a:buChar char="›"/>
        <a:defRPr>
          <a:solidFill>
            <a:schemeClr val="bg2"/>
          </a:solidFill>
          <a:latin typeface="+mn-lt"/>
        </a:defRPr>
      </a:lvl5pPr>
      <a:lvl6pPr marL="2514600" indent="-228600" algn="l" rtl="0" fontAlgn="base">
        <a:spcBef>
          <a:spcPct val="20000"/>
        </a:spcBef>
        <a:spcAft>
          <a:spcPct val="0"/>
        </a:spcAft>
        <a:buFont typeface="Verdana" pitchFamily="34" charset="0"/>
        <a:buChar char="›"/>
        <a:defRPr>
          <a:solidFill>
            <a:schemeClr val="bg2"/>
          </a:solidFill>
          <a:latin typeface="+mn-lt"/>
        </a:defRPr>
      </a:lvl6pPr>
      <a:lvl7pPr marL="2971800" indent="-228600" algn="l" rtl="0" fontAlgn="base">
        <a:spcBef>
          <a:spcPct val="20000"/>
        </a:spcBef>
        <a:spcAft>
          <a:spcPct val="0"/>
        </a:spcAft>
        <a:buFont typeface="Verdana" pitchFamily="34" charset="0"/>
        <a:buChar char="›"/>
        <a:defRPr>
          <a:solidFill>
            <a:schemeClr val="bg2"/>
          </a:solidFill>
          <a:latin typeface="+mn-lt"/>
        </a:defRPr>
      </a:lvl7pPr>
      <a:lvl8pPr marL="3429000" indent="-228600" algn="l" rtl="0" fontAlgn="base">
        <a:spcBef>
          <a:spcPct val="20000"/>
        </a:spcBef>
        <a:spcAft>
          <a:spcPct val="0"/>
        </a:spcAft>
        <a:buFont typeface="Verdana" pitchFamily="34" charset="0"/>
        <a:buChar char="›"/>
        <a:defRPr>
          <a:solidFill>
            <a:schemeClr val="bg2"/>
          </a:solidFill>
          <a:latin typeface="+mn-lt"/>
        </a:defRPr>
      </a:lvl8pPr>
      <a:lvl9pPr marL="3886200" indent="-228600" algn="l" rtl="0" fontAlgn="base">
        <a:spcBef>
          <a:spcPct val="20000"/>
        </a:spcBef>
        <a:spcAft>
          <a:spcPct val="0"/>
        </a:spcAft>
        <a:buFont typeface="Verdana" pitchFamily="34" charset="0"/>
        <a:buChar char="›"/>
        <a:defRPr>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82000" cy="666385"/>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47800"/>
            <a:ext cx="8382000"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570248444"/>
      </p:ext>
    </p:extLst>
  </p:cSld>
  <p:clrMap bg1="dk1" tx1="lt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2798" y="1941657"/>
            <a:ext cx="6729501" cy="1143000"/>
          </a:xfrm>
        </p:spPr>
        <p:txBody>
          <a:bodyPr/>
          <a:lstStyle/>
          <a:p>
            <a:r>
              <a:rPr lang="en-US" altLang="zh-CN" sz="2800" dirty="0" smtClean="0">
                <a:solidFill>
                  <a:schemeClr val="bg2"/>
                </a:solidFill>
              </a:rPr>
              <a:t>Insights into Future  Video Codec</a:t>
            </a:r>
            <a:endParaRPr lang="en-US" sz="2800" dirty="0">
              <a:solidFill>
                <a:schemeClr val="bg2"/>
              </a:solidFill>
            </a:endParaRPr>
          </a:p>
        </p:txBody>
      </p:sp>
      <p:sp>
        <p:nvSpPr>
          <p:cNvPr id="3" name="内容占位符 2"/>
          <p:cNvSpPr>
            <a:spLocks noGrp="1"/>
          </p:cNvSpPr>
          <p:nvPr>
            <p:ph idx="1"/>
          </p:nvPr>
        </p:nvSpPr>
        <p:spPr>
          <a:xfrm>
            <a:off x="716280" y="3961850"/>
            <a:ext cx="5738293" cy="1006390"/>
          </a:xfrm>
        </p:spPr>
        <p:txBody>
          <a:bodyPr/>
          <a:lstStyle/>
          <a:p>
            <a:pPr marL="0" indent="0" algn="ctr">
              <a:spcBef>
                <a:spcPts val="0"/>
              </a:spcBef>
              <a:spcAft>
                <a:spcPts val="1200"/>
              </a:spcAft>
              <a:buNone/>
            </a:pPr>
            <a:r>
              <a:rPr lang="en-US" sz="1800" dirty="0" smtClean="0">
                <a:solidFill>
                  <a:srgbClr val="0070C0"/>
                </a:solidFill>
                <a:latin typeface="微软雅黑" pitchFamily="34" charset="-122"/>
                <a:ea typeface="微软雅黑" pitchFamily="34" charset="-122"/>
              </a:rPr>
              <a:t> </a:t>
            </a:r>
            <a:r>
              <a:rPr lang="en-US" sz="1800" dirty="0" smtClean="0">
                <a:solidFill>
                  <a:srgbClr val="0070C0"/>
                </a:solidFill>
                <a:latin typeface="微软雅黑" pitchFamily="34" charset="-122"/>
                <a:ea typeface="微软雅黑" pitchFamily="34" charset="-122"/>
              </a:rPr>
              <a:t>Huawei </a:t>
            </a:r>
            <a:r>
              <a:rPr lang="en-US" altLang="zh-CN" sz="1800" dirty="0" smtClean="0">
                <a:solidFill>
                  <a:srgbClr val="0070C0"/>
                </a:solidFill>
                <a:latin typeface="微软雅黑" pitchFamily="34" charset="-122"/>
                <a:ea typeface="微软雅黑" pitchFamily="34" charset="-122"/>
              </a:rPr>
              <a:t>Technologies</a:t>
            </a:r>
            <a:r>
              <a:rPr lang="en-US" sz="1800" dirty="0" smtClean="0">
                <a:solidFill>
                  <a:srgbClr val="0070C0"/>
                </a:solidFill>
                <a:latin typeface="微软雅黑" pitchFamily="34" charset="-122"/>
                <a:ea typeface="微软雅黑" pitchFamily="34" charset="-122"/>
              </a:rPr>
              <a:t> </a:t>
            </a:r>
          </a:p>
          <a:p>
            <a:pPr marL="0" indent="0">
              <a:spcBef>
                <a:spcPts val="0"/>
              </a:spcBef>
              <a:spcAft>
                <a:spcPts val="1200"/>
              </a:spcAft>
              <a:buNone/>
            </a:pPr>
            <a:r>
              <a:rPr lang="en-US" sz="1800" dirty="0" smtClean="0">
                <a:solidFill>
                  <a:srgbClr val="0070C0"/>
                </a:solidFill>
                <a:latin typeface="微软雅黑" pitchFamily="34" charset="-122"/>
                <a:ea typeface="微软雅黑" pitchFamily="34" charset="-122"/>
              </a:rPr>
              <a:t>                                 2014.10.21</a:t>
            </a:r>
            <a:endParaRPr lang="en-US" sz="1800" dirty="0">
              <a:solidFill>
                <a:srgbClr val="0070C0"/>
              </a:solidFill>
              <a:latin typeface="微软雅黑" pitchFamily="34" charset="-122"/>
              <a:ea typeface="微软雅黑" pitchFamily="34" charset="-122"/>
            </a:endParaRPr>
          </a:p>
        </p:txBody>
      </p:sp>
      <p:pic>
        <p:nvPicPr>
          <p:cNvPr id="4" name="Picture 8" descr="huawei-logo副本-"/>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8171585" y="4936895"/>
            <a:ext cx="676275" cy="6762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30163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31644" y="1081691"/>
            <a:ext cx="6086475" cy="3171825"/>
            <a:chOff x="1528762" y="1843087"/>
            <a:chExt cx="6086475" cy="3171825"/>
          </a:xfrm>
        </p:grpSpPr>
        <p:graphicFrame>
          <p:nvGraphicFramePr>
            <p:cNvPr id="22" name="图表 21"/>
            <p:cNvGraphicFramePr/>
            <p:nvPr/>
          </p:nvGraphicFramePr>
          <p:xfrm>
            <a:off x="1528762" y="1843087"/>
            <a:ext cx="6086475" cy="3171825"/>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
            <p:cNvSpPr txBox="1"/>
            <p:nvPr/>
          </p:nvSpPr>
          <p:spPr>
            <a:xfrm>
              <a:off x="2243137" y="2271712"/>
              <a:ext cx="4733925" cy="400050"/>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100" b="0" i="0" u="none" strike="noStrike" kern="0" cap="none" spc="0" normalizeH="0" baseline="0" noProof="0">
                  <a:ln>
                    <a:noFill/>
                  </a:ln>
                  <a:solidFill>
                    <a:sysClr val="windowText" lastClr="000000"/>
                  </a:solidFill>
                  <a:effectLst/>
                  <a:uLnTx/>
                  <a:uFillTx/>
                  <a:latin typeface="Calibri"/>
                  <a:ea typeface="宋体"/>
                  <a:cs typeface="+mn-cs"/>
                </a:rPr>
                <a:t>2006           2008         2010           2012          2014        2016          2018         2020</a:t>
              </a:r>
              <a:endParaRPr kumimoji="0" lang="zh-CN" altLang="en-US" sz="1100" b="0" i="0" u="none" strike="noStrike" kern="0" cap="none" spc="0" normalizeH="0" baseline="0" noProof="0">
                <a:ln>
                  <a:noFill/>
                </a:ln>
                <a:solidFill>
                  <a:sysClr val="windowText" lastClr="000000"/>
                </a:solidFill>
                <a:effectLst/>
                <a:uLnTx/>
                <a:uFillTx/>
                <a:latin typeface="Calibri"/>
                <a:ea typeface="宋体"/>
                <a:cs typeface="+mn-cs"/>
              </a:endParaRPr>
            </a:p>
          </p:txBody>
        </p:sp>
      </p:grpSp>
      <p:sp>
        <p:nvSpPr>
          <p:cNvPr id="9" name="TextBox 8"/>
          <p:cNvSpPr txBox="1"/>
          <p:nvPr/>
        </p:nvSpPr>
        <p:spPr>
          <a:xfrm>
            <a:off x="6312008" y="2955454"/>
            <a:ext cx="2361212" cy="923330"/>
          </a:xfrm>
          <a:prstGeom prst="rect">
            <a:avLst/>
          </a:prstGeom>
          <a:noFill/>
        </p:spPr>
        <p:txBody>
          <a:bodyPr wrap="square" rtlCol="0">
            <a:spAutoFit/>
          </a:bodyPr>
          <a:lstStyle/>
          <a:p>
            <a:r>
              <a:rPr lang="en-US" altLang="zh-CN" dirty="0" smtClean="0"/>
              <a:t>Chip Cost</a:t>
            </a:r>
          </a:p>
          <a:p>
            <a:r>
              <a:rPr lang="en-US" altLang="zh-CN" dirty="0" smtClean="0"/>
              <a:t>Power Consumption</a:t>
            </a:r>
          </a:p>
          <a:p>
            <a:endParaRPr lang="zh-CN" altLang="en-US" dirty="0"/>
          </a:p>
        </p:txBody>
      </p:sp>
      <p:sp>
        <p:nvSpPr>
          <p:cNvPr id="10" name="标题 1"/>
          <p:cNvSpPr txBox="1">
            <a:spLocks/>
          </p:cNvSpPr>
          <p:nvPr/>
        </p:nvSpPr>
        <p:spPr bwMode="auto">
          <a:xfrm>
            <a:off x="200025" y="427038"/>
            <a:ext cx="8772525" cy="83788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r>
              <a:rPr lang="en-US" altLang="zh-CN" sz="3200" b="1" kern="0" dirty="0" smtClean="0">
                <a:solidFill>
                  <a:srgbClr val="0070C0"/>
                </a:solidFill>
                <a:latin typeface="微软雅黑" pitchFamily="34" charset="-122"/>
                <a:ea typeface="微软雅黑" pitchFamily="34" charset="-122"/>
                <a:cs typeface="+mj-cs"/>
              </a:rPr>
              <a:t>Balance equation</a:t>
            </a:r>
            <a:r>
              <a:rPr lang="zh-CN" altLang="en-US" sz="3200" b="1" kern="0" dirty="0" smtClean="0">
                <a:solidFill>
                  <a:srgbClr val="0070C0"/>
                </a:solidFill>
                <a:latin typeface="微软雅黑" pitchFamily="34" charset="-122"/>
                <a:ea typeface="微软雅黑" pitchFamily="34" charset="-122"/>
                <a:cs typeface="+mj-cs"/>
              </a:rPr>
              <a:t>：</a:t>
            </a:r>
            <a:r>
              <a:rPr lang="en-US" altLang="zh-CN" b="1" kern="0" dirty="0" smtClean="0">
                <a:solidFill>
                  <a:srgbClr val="0070C0"/>
                </a:solidFill>
                <a:latin typeface="微软雅黑" pitchFamily="34" charset="-122"/>
                <a:ea typeface="微软雅黑" pitchFamily="34" charset="-122"/>
                <a:cs typeface="+mj-cs"/>
              </a:rPr>
              <a:t>2X Performances@2X Complexities</a:t>
            </a:r>
            <a:endParaRPr lang="zh-CN" altLang="en-US" sz="3200" b="1" kern="0" dirty="0">
              <a:solidFill>
                <a:srgbClr val="0070C0"/>
              </a:solidFill>
              <a:latin typeface="微软雅黑" pitchFamily="34" charset="-122"/>
              <a:ea typeface="微软雅黑" pitchFamily="34" charset="-122"/>
              <a:cs typeface="+mj-cs"/>
            </a:endParaRPr>
          </a:p>
        </p:txBody>
      </p:sp>
      <p:cxnSp>
        <p:nvCxnSpPr>
          <p:cNvPr id="12" name="直接连接符 11"/>
          <p:cNvCxnSpPr/>
          <p:nvPr/>
        </p:nvCxnSpPr>
        <p:spPr bwMode="auto">
          <a:xfrm>
            <a:off x="2915210" y="3312191"/>
            <a:ext cx="216000" cy="0"/>
          </a:xfrm>
          <a:prstGeom prst="line">
            <a:avLst/>
          </a:prstGeom>
          <a:noFill/>
          <a:ln w="5715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4" name="直接连接符 13"/>
          <p:cNvCxnSpPr/>
          <p:nvPr/>
        </p:nvCxnSpPr>
        <p:spPr bwMode="auto">
          <a:xfrm>
            <a:off x="5223847" y="2307257"/>
            <a:ext cx="216000" cy="0"/>
          </a:xfrm>
          <a:prstGeom prst="line">
            <a:avLst/>
          </a:prstGeom>
          <a:noFill/>
          <a:ln w="57150" cap="flat" cmpd="sng" algn="ctr">
            <a:solidFill>
              <a:srgbClr val="FF0000"/>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7" name="图片 6" descr="Kirin925.jpg"/>
          <p:cNvPicPr>
            <a:picLocks noChangeAspect="1"/>
          </p:cNvPicPr>
          <p:nvPr/>
        </p:nvPicPr>
        <p:blipFill>
          <a:blip r:embed="rId3" cstate="print"/>
          <a:stretch>
            <a:fillRect/>
          </a:stretch>
        </p:blipFill>
        <p:spPr>
          <a:xfrm>
            <a:off x="6427962" y="1718801"/>
            <a:ext cx="1901228" cy="1064688"/>
          </a:xfrm>
          <a:prstGeom prst="rect">
            <a:avLst/>
          </a:prstGeom>
        </p:spPr>
      </p:pic>
      <p:sp>
        <p:nvSpPr>
          <p:cNvPr id="11" name="TextBox 10"/>
          <p:cNvSpPr txBox="1"/>
          <p:nvPr/>
        </p:nvSpPr>
        <p:spPr>
          <a:xfrm>
            <a:off x="2236210" y="3991676"/>
            <a:ext cx="3726439" cy="289711"/>
          </a:xfrm>
          <a:prstGeom prst="rect">
            <a:avLst/>
          </a:prstGeom>
          <a:noFill/>
        </p:spPr>
        <p:txBody>
          <a:bodyPr wrap="square" rtlCol="0">
            <a:noAutofit/>
          </a:bodyPr>
          <a:lstStyle/>
          <a:p>
            <a:r>
              <a:rPr lang="en-US" altLang="zh-CN" sz="1200" dirty="0" smtClean="0"/>
              <a:t>Chip Manufacturing Technology Improvement</a:t>
            </a:r>
            <a:endParaRPr lang="zh-CN" altLang="en-US" sz="1200" dirty="0"/>
          </a:p>
        </p:txBody>
      </p:sp>
      <p:sp>
        <p:nvSpPr>
          <p:cNvPr id="13" name="TextBox 12"/>
          <p:cNvSpPr txBox="1"/>
          <p:nvPr/>
        </p:nvSpPr>
        <p:spPr>
          <a:xfrm flipV="1">
            <a:off x="896292" y="1655878"/>
            <a:ext cx="262551" cy="2362954"/>
          </a:xfrm>
          <a:prstGeom prst="rect">
            <a:avLst/>
          </a:prstGeom>
          <a:noFill/>
        </p:spPr>
        <p:txBody>
          <a:bodyPr vert="eaVert" wrap="square" rtlCol="0">
            <a:noAutofit/>
          </a:bodyPr>
          <a:lstStyle/>
          <a:p>
            <a:r>
              <a:rPr lang="en-US" altLang="zh-CN" sz="1200" dirty="0" smtClean="0"/>
              <a:t>Improvement of gates per unit</a:t>
            </a:r>
            <a:endParaRPr lang="zh-CN" altLang="en-US" sz="1200" dirty="0"/>
          </a:p>
        </p:txBody>
      </p:sp>
      <p:sp>
        <p:nvSpPr>
          <p:cNvPr id="15" name="矩形 14"/>
          <p:cNvSpPr/>
          <p:nvPr/>
        </p:nvSpPr>
        <p:spPr>
          <a:xfrm>
            <a:off x="1503012" y="3152894"/>
            <a:ext cx="819455" cy="261610"/>
          </a:xfrm>
          <a:prstGeom prst="rect">
            <a:avLst/>
          </a:prstGeom>
        </p:spPr>
        <p:txBody>
          <a:bodyPr wrap="none">
            <a:spAutoFit/>
          </a:bodyPr>
          <a:lstStyle/>
          <a:p>
            <a:r>
              <a:rPr lang="en-US" altLang="zh-CN" sz="1100" dirty="0" smtClean="0"/>
              <a:t>Cortex-A5</a:t>
            </a:r>
            <a:endParaRPr lang="zh-CN" altLang="en-US" sz="1100" dirty="0"/>
          </a:p>
        </p:txBody>
      </p:sp>
      <p:sp>
        <p:nvSpPr>
          <p:cNvPr id="16" name="矩形 15"/>
          <p:cNvSpPr/>
          <p:nvPr/>
        </p:nvSpPr>
        <p:spPr>
          <a:xfrm>
            <a:off x="1856098" y="2926557"/>
            <a:ext cx="819455" cy="261610"/>
          </a:xfrm>
          <a:prstGeom prst="rect">
            <a:avLst/>
          </a:prstGeom>
        </p:spPr>
        <p:txBody>
          <a:bodyPr wrap="none">
            <a:spAutoFit/>
          </a:bodyPr>
          <a:lstStyle/>
          <a:p>
            <a:r>
              <a:rPr lang="en-US" altLang="zh-CN" sz="1100" dirty="0" smtClean="0"/>
              <a:t>Cortex-A7</a:t>
            </a:r>
            <a:endParaRPr lang="zh-CN" altLang="en-US" sz="1100" dirty="0"/>
          </a:p>
        </p:txBody>
      </p:sp>
      <p:sp>
        <p:nvSpPr>
          <p:cNvPr id="17" name="矩形 16"/>
          <p:cNvSpPr/>
          <p:nvPr/>
        </p:nvSpPr>
        <p:spPr>
          <a:xfrm>
            <a:off x="2381199" y="2709273"/>
            <a:ext cx="819455" cy="261610"/>
          </a:xfrm>
          <a:prstGeom prst="rect">
            <a:avLst/>
          </a:prstGeom>
        </p:spPr>
        <p:txBody>
          <a:bodyPr wrap="none">
            <a:spAutoFit/>
          </a:bodyPr>
          <a:lstStyle/>
          <a:p>
            <a:r>
              <a:rPr lang="en-US" altLang="zh-CN" sz="1100" dirty="0" smtClean="0"/>
              <a:t>Cortex-A9</a:t>
            </a:r>
            <a:endParaRPr lang="zh-CN" altLang="en-US" sz="1100" dirty="0"/>
          </a:p>
        </p:txBody>
      </p:sp>
      <p:sp>
        <p:nvSpPr>
          <p:cNvPr id="18" name="矩形 17"/>
          <p:cNvSpPr/>
          <p:nvPr/>
        </p:nvSpPr>
        <p:spPr>
          <a:xfrm>
            <a:off x="2761444" y="2482937"/>
            <a:ext cx="898003" cy="261610"/>
          </a:xfrm>
          <a:prstGeom prst="rect">
            <a:avLst/>
          </a:prstGeom>
        </p:spPr>
        <p:txBody>
          <a:bodyPr wrap="none">
            <a:spAutoFit/>
          </a:bodyPr>
          <a:lstStyle/>
          <a:p>
            <a:r>
              <a:rPr lang="en-US" altLang="zh-CN" sz="1100" dirty="0" smtClean="0"/>
              <a:t>Cortex-A15</a:t>
            </a:r>
            <a:endParaRPr lang="zh-CN" altLang="en-US" sz="1100" dirty="0"/>
          </a:p>
        </p:txBody>
      </p:sp>
      <p:sp>
        <p:nvSpPr>
          <p:cNvPr id="19" name="矩形 18"/>
          <p:cNvSpPr/>
          <p:nvPr/>
        </p:nvSpPr>
        <p:spPr>
          <a:xfrm>
            <a:off x="3358972" y="2256601"/>
            <a:ext cx="898003" cy="261610"/>
          </a:xfrm>
          <a:prstGeom prst="rect">
            <a:avLst/>
          </a:prstGeom>
        </p:spPr>
        <p:txBody>
          <a:bodyPr wrap="none">
            <a:spAutoFit/>
          </a:bodyPr>
          <a:lstStyle/>
          <a:p>
            <a:r>
              <a:rPr lang="en-US" altLang="zh-CN" sz="1100" dirty="0" smtClean="0"/>
              <a:t>Cortex-A53</a:t>
            </a:r>
            <a:endParaRPr lang="zh-CN" altLang="en-US" sz="1100" dirty="0"/>
          </a:p>
        </p:txBody>
      </p:sp>
      <p:sp>
        <p:nvSpPr>
          <p:cNvPr id="25" name="TextBox 24"/>
          <p:cNvSpPr txBox="1"/>
          <p:nvPr/>
        </p:nvSpPr>
        <p:spPr>
          <a:xfrm>
            <a:off x="1955548" y="3539002"/>
            <a:ext cx="588476" cy="307818"/>
          </a:xfrm>
          <a:prstGeom prst="rect">
            <a:avLst/>
          </a:prstGeom>
          <a:noFill/>
        </p:spPr>
        <p:txBody>
          <a:bodyPr wrap="square" rtlCol="0">
            <a:noAutofit/>
          </a:bodyPr>
          <a:lstStyle/>
          <a:p>
            <a:r>
              <a:rPr lang="en-US" altLang="zh-CN" sz="1100" dirty="0" smtClean="0">
                <a:solidFill>
                  <a:schemeClr val="tx1">
                    <a:lumMod val="50000"/>
                  </a:schemeClr>
                </a:solidFill>
              </a:rPr>
              <a:t>AVC</a:t>
            </a:r>
            <a:endParaRPr lang="zh-CN" altLang="en-US" sz="1100" dirty="0">
              <a:solidFill>
                <a:schemeClr val="tx1">
                  <a:lumMod val="50000"/>
                </a:schemeClr>
              </a:solidFill>
            </a:endParaRPr>
          </a:p>
        </p:txBody>
      </p:sp>
      <p:sp>
        <p:nvSpPr>
          <p:cNvPr id="26" name="TextBox 25"/>
          <p:cNvSpPr txBox="1"/>
          <p:nvPr/>
        </p:nvSpPr>
        <p:spPr>
          <a:xfrm>
            <a:off x="3096284" y="3185919"/>
            <a:ext cx="697117" cy="307818"/>
          </a:xfrm>
          <a:prstGeom prst="rect">
            <a:avLst/>
          </a:prstGeom>
          <a:noFill/>
        </p:spPr>
        <p:txBody>
          <a:bodyPr wrap="square" rtlCol="0">
            <a:noAutofit/>
          </a:bodyPr>
          <a:lstStyle/>
          <a:p>
            <a:r>
              <a:rPr lang="en-US" altLang="zh-CN" sz="1200" dirty="0" smtClean="0">
                <a:solidFill>
                  <a:schemeClr val="tx1">
                    <a:lumMod val="50000"/>
                  </a:schemeClr>
                </a:solidFill>
              </a:rPr>
              <a:t>HEVC</a:t>
            </a:r>
            <a:endParaRPr lang="zh-CN" altLang="en-US" sz="1200" dirty="0">
              <a:solidFill>
                <a:schemeClr val="tx1">
                  <a:lumMod val="50000"/>
                </a:schemeClr>
              </a:solidFill>
            </a:endParaRPr>
          </a:p>
        </p:txBody>
      </p:sp>
      <p:sp>
        <p:nvSpPr>
          <p:cNvPr id="27" name="TextBox 26"/>
          <p:cNvSpPr txBox="1"/>
          <p:nvPr/>
        </p:nvSpPr>
        <p:spPr>
          <a:xfrm>
            <a:off x="4997512" y="2353001"/>
            <a:ext cx="1258432" cy="307818"/>
          </a:xfrm>
          <a:prstGeom prst="rect">
            <a:avLst/>
          </a:prstGeom>
          <a:noFill/>
        </p:spPr>
        <p:txBody>
          <a:bodyPr wrap="square" rtlCol="0">
            <a:noAutofit/>
          </a:bodyPr>
          <a:lstStyle/>
          <a:p>
            <a:r>
              <a:rPr lang="en-US" altLang="zh-CN" sz="1200" dirty="0" smtClean="0">
                <a:solidFill>
                  <a:schemeClr val="tx1">
                    <a:lumMod val="50000"/>
                  </a:schemeClr>
                </a:solidFill>
              </a:rPr>
              <a:t>Future Codec</a:t>
            </a:r>
            <a:endParaRPr lang="zh-CN" altLang="en-US" sz="1200" dirty="0">
              <a:solidFill>
                <a:schemeClr val="tx1">
                  <a:lumMod val="50000"/>
                </a:schemeClr>
              </a:solidFill>
            </a:endParaRPr>
          </a:p>
        </p:txBody>
      </p:sp>
      <p:sp>
        <p:nvSpPr>
          <p:cNvPr id="28" name="内容占位符 2"/>
          <p:cNvSpPr txBox="1">
            <a:spLocks/>
          </p:cNvSpPr>
          <p:nvPr/>
        </p:nvSpPr>
        <p:spPr bwMode="auto">
          <a:xfrm>
            <a:off x="813615" y="4556314"/>
            <a:ext cx="7859605" cy="1584350"/>
          </a:xfrm>
          <a:prstGeom prst="rect">
            <a:avLst/>
          </a:prstGeom>
          <a:solidFill>
            <a:schemeClr val="tx1">
              <a:lumMod val="50000"/>
            </a:schemeClr>
          </a:solidFill>
          <a:ln w="9525">
            <a:noFill/>
            <a:miter lim="800000"/>
            <a:headEnd/>
            <a:tailEnd/>
          </a:ln>
        </p:spPr>
        <p:txBody>
          <a:bodyPr lIns="91379" tIns="45688" rIns="91379" bIns="45688"/>
          <a:lstStyle/>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In the past decade, chip manufacture technologies have been improved greatly.</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Mobile processors are getting higher frequency and cores.</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Mobile device consumers are aware of power efficiency and functionalities greatly.</a:t>
            </a:r>
          </a:p>
          <a:p>
            <a:pPr marL="342900" lvl="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The improvement of chip technologies will provide more computing ability for higher level functions while keeping the power consumption at a acceptable level.</a:t>
            </a:r>
          </a:p>
          <a:p>
            <a:pPr marL="342900" lvl="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The development of future codec should take chip tech. into consideration.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Video Codec is a enabling  technology for video services.</a:t>
            </a:r>
          </a:p>
          <a:p>
            <a:endParaRPr lang="en-US" altLang="zh-CN" dirty="0" smtClean="0"/>
          </a:p>
          <a:p>
            <a:r>
              <a:rPr lang="en-US" altLang="zh-CN" dirty="0" smtClean="0"/>
              <a:t>For the current mobile video applications, cost per video bit is still too high for massive video services market which are blocking the development of innovation of video based mobile applications.</a:t>
            </a:r>
          </a:p>
          <a:p>
            <a:endParaRPr lang="en-US" altLang="zh-CN" dirty="0" smtClean="0"/>
          </a:p>
          <a:p>
            <a:r>
              <a:rPr lang="en-US" altLang="zh-CN" dirty="0" smtClean="0"/>
              <a:t>It is important to have a better video codec for mobile video services first.</a:t>
            </a:r>
          </a:p>
          <a:p>
            <a:endParaRPr lang="en-US" altLang="zh-CN" dirty="0" smtClean="0"/>
          </a:p>
          <a:p>
            <a:r>
              <a:rPr lang="en-US" altLang="zh-CN" dirty="0" smtClean="0"/>
              <a:t>Healthy balance between the royalty cost and the investment of new codec technologies is important.</a:t>
            </a:r>
          </a:p>
          <a:p>
            <a:endParaRPr lang="en-US" altLang="zh-CN" dirty="0" smtClean="0"/>
          </a:p>
          <a:p>
            <a:endParaRPr lang="zh-CN" altLang="en-US" dirty="0"/>
          </a:p>
        </p:txBody>
      </p:sp>
      <p:sp>
        <p:nvSpPr>
          <p:cNvPr id="4" name="标题 1"/>
          <p:cNvSpPr txBox="1">
            <a:spLocks/>
          </p:cNvSpPr>
          <p:nvPr/>
        </p:nvSpPr>
        <p:spPr bwMode="auto">
          <a:xfrm>
            <a:off x="762000" y="350838"/>
            <a:ext cx="82105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z="3200" b="1" kern="0" dirty="0" smtClean="0">
                <a:solidFill>
                  <a:srgbClr val="0070C0"/>
                </a:solidFill>
                <a:latin typeface="微软雅黑" pitchFamily="34" charset="-122"/>
                <a:ea typeface="微软雅黑" pitchFamily="34" charset="-122"/>
                <a:cs typeface="+mj-cs"/>
              </a:rPr>
              <a:t>Performance vs. Royalty Free</a:t>
            </a:r>
            <a:endParaRPr lang="zh-CN" altLang="en-US" sz="3200" b="1" kern="0" dirty="0">
              <a:solidFill>
                <a:srgbClr val="0070C0"/>
              </a:solidFill>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815038" y="2793853"/>
            <a:ext cx="4589462" cy="1143000"/>
          </a:xfrm>
        </p:spPr>
        <p:txBody>
          <a:bodyPr/>
          <a:lstStyle/>
          <a:p>
            <a:r>
              <a:rPr lang="en-US" altLang="zh-CN" dirty="0" smtClean="0">
                <a:solidFill>
                  <a:srgbClr val="0070C0"/>
                </a:solidFill>
              </a:rPr>
              <a:t>Thank You.</a:t>
            </a:r>
            <a:endParaRPr lang="en-US" dirty="0">
              <a:solidFill>
                <a:srgbClr val="0070C0"/>
              </a:solidFill>
            </a:endParaRPr>
          </a:p>
        </p:txBody>
      </p:sp>
      <p:sp>
        <p:nvSpPr>
          <p:cNvPr id="3" name="内容占位符 2"/>
          <p:cNvSpPr>
            <a:spLocks noGrp="1"/>
          </p:cNvSpPr>
          <p:nvPr>
            <p:ph idx="1"/>
          </p:nvPr>
        </p:nvSpPr>
        <p:spPr>
          <a:xfrm>
            <a:off x="3815038" y="3974815"/>
            <a:ext cx="4589461" cy="458644"/>
          </a:xfrm>
        </p:spPr>
        <p:txBody>
          <a:bodyPr/>
          <a:lstStyle/>
          <a:p>
            <a:pPr marL="0" indent="0">
              <a:buNone/>
            </a:pPr>
            <a:r>
              <a:rPr lang="en-US" dirty="0" err="1" smtClean="0"/>
              <a:t>www.</a:t>
            </a:r>
            <a:r>
              <a:rPr lang="en-US" altLang="zh-CN" dirty="0" err="1" smtClean="0"/>
              <a:t>huawei</a:t>
            </a:r>
            <a:r>
              <a:rPr lang="en-US" dirty="0" err="1" smtClean="0"/>
              <a:t>.com</a:t>
            </a:r>
            <a:endParaRPr lang="en-US" dirty="0"/>
          </a:p>
        </p:txBody>
      </p:sp>
      <p:sp>
        <p:nvSpPr>
          <p:cNvPr id="4" name="TextBox 3"/>
          <p:cNvSpPr txBox="1"/>
          <p:nvPr/>
        </p:nvSpPr>
        <p:spPr>
          <a:xfrm>
            <a:off x="3815038" y="4675380"/>
            <a:ext cx="4913312" cy="830997"/>
          </a:xfrm>
          <a:prstGeom prst="rect">
            <a:avLst/>
          </a:prstGeom>
          <a:noFill/>
        </p:spPr>
        <p:txBody>
          <a:bodyPr wrap="square" rtlCol="0">
            <a:spAutoFit/>
          </a:bodyPr>
          <a:lstStyle/>
          <a:p>
            <a:r>
              <a:rPr lang="en-US" sz="1200" dirty="0" smtClean="0">
                <a:solidFill>
                  <a:schemeClr val="bg2"/>
                </a:solidFill>
                <a:effectLst>
                  <a:glow rad="101600">
                    <a:schemeClr val="bg1">
                      <a:alpha val="70000"/>
                    </a:schemeClr>
                  </a:glow>
                </a:effectLst>
              </a:rPr>
              <a:t>Copyright ©2010 Huawei Technologies Co.,Ltd. All Rights Reserved.</a:t>
            </a:r>
          </a:p>
          <a:p>
            <a:r>
              <a:rPr lang="en-US" sz="1200" dirty="0" smtClean="0">
                <a:solidFill>
                  <a:schemeClr val="bg2"/>
                </a:solidFill>
                <a:effectLst>
                  <a:glow rad="101600">
                    <a:schemeClr val="bg1">
                      <a:alpha val="70000"/>
                    </a:schemeClr>
                  </a:glow>
                </a:effectLst>
              </a:rPr>
              <a:t>The information contained in this document is for reference purpose only, and is subject to change or withdrawal according to specific customer requirements and conditions.</a:t>
            </a:r>
          </a:p>
        </p:txBody>
      </p:sp>
      <p:sp>
        <p:nvSpPr>
          <p:cNvPr id="5" name="矩形 4"/>
          <p:cNvSpPr/>
          <p:nvPr/>
        </p:nvSpPr>
        <p:spPr>
          <a:xfrm>
            <a:off x="3815038" y="5497073"/>
            <a:ext cx="4054330" cy="461665"/>
          </a:xfrm>
          <a:prstGeom prst="rect">
            <a:avLst/>
          </a:prstGeom>
        </p:spPr>
        <p:txBody>
          <a:bodyPr wrap="square">
            <a:spAutoFit/>
          </a:bodyPr>
          <a:lstStyle/>
          <a:p>
            <a:r>
              <a:rPr lang="en-US" sz="1200" dirty="0" smtClean="0">
                <a:solidFill>
                  <a:schemeClr val="bg2"/>
                </a:solidFill>
                <a:effectLst>
                  <a:glow rad="101600">
                    <a:schemeClr val="bg1">
                      <a:alpha val="70000"/>
                    </a:schemeClr>
                  </a:glow>
                </a:effectLst>
                <a:latin typeface="微软雅黑" pitchFamily="34" charset="-122"/>
                <a:ea typeface="微软雅黑" pitchFamily="34" charset="-122"/>
              </a:rPr>
              <a:t>©2010 </a:t>
            </a:r>
            <a:r>
              <a:rPr lang="zh-CN" altLang="en-US" sz="1200" dirty="0" smtClean="0">
                <a:solidFill>
                  <a:schemeClr val="bg2"/>
                </a:solidFill>
                <a:effectLst>
                  <a:glow rad="101600">
                    <a:schemeClr val="bg1">
                      <a:alpha val="70000"/>
                    </a:schemeClr>
                  </a:glow>
                </a:effectLst>
                <a:latin typeface="微软雅黑" pitchFamily="34" charset="-122"/>
                <a:ea typeface="微软雅黑" pitchFamily="34" charset="-122"/>
              </a:rPr>
              <a:t>华为技术有限公司</a:t>
            </a:r>
            <a:r>
              <a:rPr lang="en-US" altLang="zh-CN" sz="1200" baseline="0" dirty="0" smtClean="0">
                <a:solidFill>
                  <a:schemeClr val="bg2"/>
                </a:solidFill>
                <a:effectLst>
                  <a:glow rad="101600">
                    <a:schemeClr val="bg1">
                      <a:alpha val="70000"/>
                    </a:schemeClr>
                  </a:glow>
                </a:effectLst>
                <a:latin typeface="微软雅黑" pitchFamily="34" charset="-122"/>
                <a:ea typeface="微软雅黑" pitchFamily="34" charset="-122"/>
              </a:rPr>
              <a:t>        </a:t>
            </a:r>
            <a:r>
              <a:rPr lang="zh-CN" altLang="en-US" sz="1200" dirty="0" smtClean="0">
                <a:solidFill>
                  <a:schemeClr val="bg2"/>
                </a:solidFill>
                <a:effectLst>
                  <a:glow rad="101600">
                    <a:schemeClr val="bg1">
                      <a:alpha val="70000"/>
                    </a:schemeClr>
                  </a:glow>
                </a:effectLst>
                <a:latin typeface="微软雅黑" pitchFamily="34" charset="-122"/>
                <a:ea typeface="微软雅黑" pitchFamily="34" charset="-122"/>
              </a:rPr>
              <a:t>版权所有</a:t>
            </a:r>
          </a:p>
          <a:p>
            <a:r>
              <a:rPr lang="zh-CN" altLang="en-US" sz="1200" dirty="0" smtClean="0">
                <a:solidFill>
                  <a:schemeClr val="bg2"/>
                </a:solidFill>
                <a:effectLst>
                  <a:glow rad="101600">
                    <a:schemeClr val="bg1">
                      <a:alpha val="70000"/>
                    </a:schemeClr>
                  </a:glow>
                </a:effectLst>
                <a:latin typeface="微软雅黑" pitchFamily="34" charset="-122"/>
                <a:ea typeface="微软雅黑" pitchFamily="34" charset="-122"/>
              </a:rPr>
              <a:t>本资料仅供参考，不构成任何承诺及保证</a:t>
            </a:r>
            <a:endParaRPr lang="en-US" sz="1200" dirty="0">
              <a:solidFill>
                <a:schemeClr val="bg2"/>
              </a:solidFill>
              <a:effectLst>
                <a:glow rad="101600">
                  <a:schemeClr val="bg1">
                    <a:alpha val="70000"/>
                  </a:schemeClr>
                </a:glow>
              </a:effectLst>
              <a:latin typeface="微软雅黑" pitchFamily="34" charset="-122"/>
              <a:ea typeface="微软雅黑" pitchFamily="34" charset="-122"/>
            </a:endParaRPr>
          </a:p>
        </p:txBody>
      </p:sp>
    </p:spTree>
    <p:extLst>
      <p:ext uri="{BB962C8B-B14F-4D97-AF65-F5344CB8AC3E}">
        <p14:creationId xmlns="" xmlns:p14="http://schemas.microsoft.com/office/powerpoint/2010/main" val="2190795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Original questions</a:t>
            </a:r>
            <a:endParaRPr lang="zh-CN" altLang="en-US" dirty="0"/>
          </a:p>
        </p:txBody>
      </p:sp>
      <p:sp>
        <p:nvSpPr>
          <p:cNvPr id="3" name="内容占位符 2"/>
          <p:cNvSpPr>
            <a:spLocks noGrp="1"/>
          </p:cNvSpPr>
          <p:nvPr>
            <p:ph idx="1"/>
          </p:nvPr>
        </p:nvSpPr>
        <p:spPr/>
        <p:txBody>
          <a:bodyPr/>
          <a:lstStyle/>
          <a:p>
            <a:pPr lvl="0"/>
            <a:r>
              <a:rPr lang="en-GB" altLang="zh-CN" sz="1600" dirty="0" smtClean="0"/>
              <a:t>What will be the applications with highest amount of video data delivery 5-10 years from now?</a:t>
            </a:r>
          </a:p>
          <a:p>
            <a:pPr lvl="0"/>
            <a:r>
              <a:rPr lang="en-GB" altLang="zh-CN" sz="1600" dirty="0" smtClean="0"/>
              <a:t>Do you see market segments where HEVC may not be successful due to lack of functionality?</a:t>
            </a:r>
          </a:p>
          <a:p>
            <a:pPr lvl="0"/>
            <a:r>
              <a:rPr lang="en-GB" altLang="zh-CN" sz="1600" dirty="0" smtClean="0"/>
              <a:t>How much additional compression (compared to HEVC) do you foresee to be needed for your market(s)? What are the desirable frame rates and resolutions?</a:t>
            </a:r>
            <a:endParaRPr lang="zh-CN" altLang="zh-CN" sz="1600" dirty="0" smtClean="0"/>
          </a:p>
          <a:p>
            <a:pPr lvl="0"/>
            <a:r>
              <a:rPr lang="en-GB" altLang="zh-CN" sz="1600" dirty="0" smtClean="0"/>
              <a:t>How would it affect your business (and in what time frame) if a new video codec would deliver 25% reduction in data rate for the same video quality compared to HEVC?</a:t>
            </a:r>
          </a:p>
          <a:p>
            <a:pPr lvl="0"/>
            <a:r>
              <a:rPr lang="en-GB" altLang="zh-CN" sz="1600" dirty="0" smtClean="0"/>
              <a:t>What should be “the bar” to surpass to make a new standard? (in terms of </a:t>
            </a:r>
            <a:r>
              <a:rPr lang="en-GB" altLang="zh-CN" sz="1600" dirty="0" err="1" smtClean="0"/>
              <a:t>tradeoff</a:t>
            </a:r>
            <a:r>
              <a:rPr lang="en-GB" altLang="zh-CN" sz="1600" dirty="0" smtClean="0"/>
              <a:t> of compression benefit versus complexity, compatibility with existing designs, etc.)</a:t>
            </a:r>
            <a:endParaRPr lang="zh-CN" altLang="zh-CN" sz="1600" dirty="0" smtClean="0"/>
          </a:p>
          <a:p>
            <a:pPr lvl="0"/>
            <a:r>
              <a:rPr lang="en-GB" altLang="zh-CN" sz="1600" dirty="0" smtClean="0"/>
              <a:t>What would change if the industry uses the new codec as (partly or totally) royalty-free?</a:t>
            </a:r>
            <a:endParaRPr lang="zh-CN" altLang="zh-CN" sz="1600" dirty="0" smtClean="0"/>
          </a:p>
          <a:p>
            <a:endParaRPr lang="zh-CN" alt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0070C0"/>
                </a:solidFill>
              </a:rPr>
              <a:t>Contents</a:t>
            </a:r>
            <a:endParaRPr lang="zh-CN" altLang="en-US" sz="3200" dirty="0">
              <a:solidFill>
                <a:srgbClr val="0070C0"/>
              </a:solidFill>
            </a:endParaRPr>
          </a:p>
        </p:txBody>
      </p:sp>
      <p:sp>
        <p:nvSpPr>
          <p:cNvPr id="4" name="AutoShape 3"/>
          <p:cNvSpPr>
            <a:spLocks noChangeArrowheads="1"/>
          </p:cNvSpPr>
          <p:nvPr/>
        </p:nvSpPr>
        <p:spPr bwMode="gray">
          <a:xfrm>
            <a:off x="1120749" y="2257700"/>
            <a:ext cx="6644202" cy="753853"/>
          </a:xfrm>
          <a:prstGeom prst="roundRect">
            <a:avLst>
              <a:gd name="adj" fmla="val 50000"/>
            </a:avLst>
          </a:prstGeom>
          <a:noFill/>
          <a:ln w="38100" algn="ctr">
            <a:solidFill>
              <a:schemeClr val="tx2"/>
            </a:solidFill>
            <a:round/>
            <a:headEnd/>
            <a:tailEnd/>
          </a:ln>
        </p:spPr>
        <p:txBody>
          <a:bodyPr vert="eaVert" wrap="none" anchor="ctr"/>
          <a:lstStyle/>
          <a:p>
            <a:endParaRPr lang="zh-CN" altLang="en-US"/>
          </a:p>
        </p:txBody>
      </p:sp>
      <p:grpSp>
        <p:nvGrpSpPr>
          <p:cNvPr id="5" name="Group 4"/>
          <p:cNvGrpSpPr>
            <a:grpSpLocks/>
          </p:cNvGrpSpPr>
          <p:nvPr/>
        </p:nvGrpSpPr>
        <p:grpSpPr bwMode="auto">
          <a:xfrm>
            <a:off x="865757" y="2210237"/>
            <a:ext cx="1011343" cy="797357"/>
            <a:chOff x="720" y="935"/>
            <a:chExt cx="959" cy="793"/>
          </a:xfrm>
          <a:effectLst>
            <a:outerShdw blurRad="76200" dir="13500000" sy="23000" kx="1200000" algn="br" rotWithShape="0">
              <a:prstClr val="black">
                <a:alpha val="20000"/>
              </a:prstClr>
            </a:outerShdw>
          </a:effectLst>
        </p:grpSpPr>
        <p:sp>
          <p:nvSpPr>
            <p:cNvPr id="6" name="Oval 6"/>
            <p:cNvSpPr>
              <a:spLocks noChangeArrowheads="1"/>
            </p:cNvSpPr>
            <p:nvPr/>
          </p:nvSpPr>
          <p:spPr bwMode="gray">
            <a:xfrm rot="1758052">
              <a:off x="720" y="960"/>
              <a:ext cx="959" cy="768"/>
            </a:xfrm>
            <a:prstGeom prst="ellipse">
              <a:avLst/>
            </a:prstGeom>
            <a:solidFill>
              <a:srgbClr val="C00000"/>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p>
          </p:txBody>
        </p:sp>
        <p:sp>
          <p:nvSpPr>
            <p:cNvPr id="7"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8" name="Text Box 8"/>
          <p:cNvSpPr txBox="1">
            <a:spLocks noChangeArrowheads="1"/>
          </p:cNvSpPr>
          <p:nvPr/>
        </p:nvSpPr>
        <p:spPr bwMode="gray">
          <a:xfrm>
            <a:off x="2011225" y="2426361"/>
            <a:ext cx="5329376" cy="400110"/>
          </a:xfrm>
          <a:prstGeom prst="rect">
            <a:avLst/>
          </a:prstGeom>
          <a:noFill/>
          <a:ln w="9525" algn="ctr">
            <a:noFill/>
            <a:miter lim="800000"/>
            <a:headEnd/>
            <a:tailEnd/>
          </a:ln>
        </p:spPr>
        <p:txBody>
          <a:bodyPr wrap="square">
            <a:spAutoFit/>
          </a:bodyPr>
          <a:lstStyle/>
          <a:p>
            <a:pPr eaLnBrk="0" hangingPunct="0"/>
            <a:r>
              <a:rPr lang="en-US" altLang="zh-CN" sz="2000" b="1" dirty="0" smtClean="0">
                <a:solidFill>
                  <a:srgbClr val="C00000"/>
                </a:solidFill>
                <a:latin typeface="微软雅黑" pitchFamily="34" charset="-122"/>
                <a:ea typeface="微软雅黑" pitchFamily="34" charset="-122"/>
              </a:rPr>
              <a:t>Video 2020—Mobility and Sociality</a:t>
            </a:r>
            <a:r>
              <a:rPr lang="en-US" altLang="zh-CN" sz="2000" b="1" dirty="0" smtClean="0">
                <a:solidFill>
                  <a:srgbClr val="000000"/>
                </a:solidFill>
                <a:latin typeface="微软雅黑" pitchFamily="34" charset="-122"/>
                <a:ea typeface="微软雅黑" pitchFamily="34" charset="-122"/>
              </a:rPr>
              <a:t> </a:t>
            </a:r>
            <a:endParaRPr lang="zh-CN" altLang="en-US" sz="2000" b="1" dirty="0">
              <a:solidFill>
                <a:srgbClr val="000000"/>
              </a:solidFill>
              <a:latin typeface="微软雅黑" pitchFamily="34" charset="-122"/>
              <a:ea typeface="微软雅黑" pitchFamily="34" charset="-122"/>
            </a:endParaRPr>
          </a:p>
        </p:txBody>
      </p:sp>
      <p:sp>
        <p:nvSpPr>
          <p:cNvPr id="9" name="Text Box 9"/>
          <p:cNvSpPr txBox="1">
            <a:spLocks noChangeArrowheads="1"/>
          </p:cNvSpPr>
          <p:nvPr/>
        </p:nvSpPr>
        <p:spPr bwMode="gray">
          <a:xfrm>
            <a:off x="1113738" y="2341691"/>
            <a:ext cx="674825" cy="584775"/>
          </a:xfrm>
          <a:prstGeom prst="rect">
            <a:avLst/>
          </a:prstGeom>
          <a:noFill/>
          <a:ln w="9525" algn="ctr">
            <a:noFill/>
            <a:miter lim="800000"/>
            <a:headEnd/>
            <a:tailEnd/>
          </a:ln>
        </p:spPr>
        <p:txBody>
          <a:bodyPr wrap="square">
            <a:spAutoFit/>
          </a:bodyPr>
          <a:lstStyle/>
          <a:p>
            <a:pPr algn="ctr" eaLnBrk="0" hangingPunct="0"/>
            <a:r>
              <a:rPr lang="en-US" altLang="zh-CN" sz="3200" b="1" dirty="0">
                <a:solidFill>
                  <a:schemeClr val="bg1"/>
                </a:solidFill>
              </a:rPr>
              <a:t>1.</a:t>
            </a:r>
          </a:p>
        </p:txBody>
      </p:sp>
      <p:sp>
        <p:nvSpPr>
          <p:cNvPr id="10" name="AutoShape 11"/>
          <p:cNvSpPr>
            <a:spLocks noChangeArrowheads="1"/>
          </p:cNvSpPr>
          <p:nvPr/>
        </p:nvSpPr>
        <p:spPr bwMode="gray">
          <a:xfrm>
            <a:off x="1120750" y="3603262"/>
            <a:ext cx="6677050" cy="709171"/>
          </a:xfrm>
          <a:prstGeom prst="roundRect">
            <a:avLst>
              <a:gd name="adj" fmla="val 50000"/>
            </a:avLst>
          </a:prstGeom>
          <a:noFill/>
          <a:ln w="38100" algn="ctr">
            <a:solidFill>
              <a:schemeClr val="bg1">
                <a:lumMod val="65000"/>
              </a:schemeClr>
            </a:solidFill>
            <a:round/>
            <a:headEnd/>
            <a:tailEnd/>
          </a:ln>
        </p:spPr>
        <p:txBody>
          <a:bodyPr vert="eaVert" wrap="none" anchor="ctr"/>
          <a:lstStyle/>
          <a:p>
            <a:endParaRPr lang="zh-CN" altLang="en-US"/>
          </a:p>
        </p:txBody>
      </p:sp>
      <p:grpSp>
        <p:nvGrpSpPr>
          <p:cNvPr id="11" name="Group 4"/>
          <p:cNvGrpSpPr>
            <a:grpSpLocks/>
          </p:cNvGrpSpPr>
          <p:nvPr/>
        </p:nvGrpSpPr>
        <p:grpSpPr bwMode="auto">
          <a:xfrm>
            <a:off x="898449" y="3536892"/>
            <a:ext cx="978651" cy="771582"/>
            <a:chOff x="720" y="935"/>
            <a:chExt cx="959" cy="793"/>
          </a:xfrm>
          <a:effectLst>
            <a:outerShdw blurRad="76200" dir="13500000" sy="23000" kx="1200000" algn="br" rotWithShape="0">
              <a:prstClr val="black">
                <a:alpha val="20000"/>
              </a:prstClr>
            </a:outerShdw>
          </a:effectLst>
        </p:grpSpPr>
        <p:sp>
          <p:nvSpPr>
            <p:cNvPr id="12" name="Oval 6"/>
            <p:cNvSpPr>
              <a:spLocks noChangeArrowheads="1"/>
            </p:cNvSpPr>
            <p:nvPr/>
          </p:nvSpPr>
          <p:spPr bwMode="gray">
            <a:xfrm rot="1758052">
              <a:off x="720" y="960"/>
              <a:ext cx="959" cy="768"/>
            </a:xfrm>
            <a:prstGeom prst="ellipse">
              <a:avLst/>
            </a:prstGeom>
            <a:solidFill>
              <a:schemeClr val="tx1">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p>
          </p:txBody>
        </p:sp>
        <p:sp>
          <p:nvSpPr>
            <p:cNvPr id="13"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4" name="Text Box 9"/>
          <p:cNvSpPr txBox="1">
            <a:spLocks noChangeArrowheads="1"/>
          </p:cNvSpPr>
          <p:nvPr/>
        </p:nvSpPr>
        <p:spPr bwMode="gray">
          <a:xfrm>
            <a:off x="1264741" y="3682601"/>
            <a:ext cx="526106" cy="584775"/>
          </a:xfrm>
          <a:prstGeom prst="rect">
            <a:avLst/>
          </a:prstGeom>
          <a:noFill/>
          <a:ln w="9525" algn="ctr">
            <a:noFill/>
            <a:miter lim="800000"/>
            <a:headEnd/>
            <a:tailEnd/>
          </a:ln>
        </p:spPr>
        <p:txBody>
          <a:bodyPr wrap="none">
            <a:spAutoFit/>
          </a:bodyPr>
          <a:lstStyle/>
          <a:p>
            <a:pPr algn="ctr" eaLnBrk="0" hangingPunct="0"/>
            <a:r>
              <a:rPr lang="en-US" altLang="zh-CN" sz="3200" b="1" dirty="0" smtClean="0">
                <a:solidFill>
                  <a:schemeClr val="bg1">
                    <a:lumMod val="85000"/>
                  </a:schemeClr>
                </a:solidFill>
              </a:rPr>
              <a:t>2.</a:t>
            </a:r>
            <a:endParaRPr lang="en-US" altLang="zh-CN" sz="3200" b="1" dirty="0">
              <a:solidFill>
                <a:schemeClr val="bg1">
                  <a:lumMod val="85000"/>
                </a:schemeClr>
              </a:solidFill>
            </a:endParaRPr>
          </a:p>
        </p:txBody>
      </p:sp>
      <p:sp>
        <p:nvSpPr>
          <p:cNvPr id="15" name="Text Box 8"/>
          <p:cNvSpPr txBox="1">
            <a:spLocks noChangeArrowheads="1"/>
          </p:cNvSpPr>
          <p:nvPr/>
        </p:nvSpPr>
        <p:spPr bwMode="gray">
          <a:xfrm>
            <a:off x="2011225" y="3724936"/>
            <a:ext cx="5837375" cy="400110"/>
          </a:xfrm>
          <a:prstGeom prst="rect">
            <a:avLst/>
          </a:prstGeom>
          <a:noFill/>
          <a:ln w="9525" algn="ctr">
            <a:noFill/>
            <a:miter lim="800000"/>
            <a:headEnd/>
            <a:tailEnd/>
          </a:ln>
        </p:spPr>
        <p:txBody>
          <a:bodyPr wrap="square">
            <a:spAutoFit/>
          </a:bodyPr>
          <a:lstStyle/>
          <a:p>
            <a:pPr eaLnBrk="0" hangingPunct="0"/>
            <a:r>
              <a:rPr lang="en-US" altLang="zh-CN" sz="2000" dirty="0" smtClean="0"/>
              <a:t>Requirements for Future Video Codec</a:t>
            </a:r>
            <a:endParaRPr lang="zh-CN" altLang="en-US" sz="2000" b="1" dirty="0">
              <a:solidFill>
                <a:schemeClr val="bg1">
                  <a:lumMod val="65000"/>
                </a:schemeClr>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0070C0"/>
                </a:solidFill>
              </a:rPr>
              <a:t>Landscape of Video 2020</a:t>
            </a:r>
            <a:endParaRPr lang="zh-CN" altLang="en-US" sz="3200" dirty="0">
              <a:solidFill>
                <a:srgbClr val="0070C0"/>
              </a:solidFill>
            </a:endParaRPr>
          </a:p>
        </p:txBody>
      </p:sp>
      <p:sp>
        <p:nvSpPr>
          <p:cNvPr id="4" name="内容占位符 3"/>
          <p:cNvSpPr>
            <a:spLocks noGrp="1"/>
          </p:cNvSpPr>
          <p:nvPr>
            <p:ph idx="1"/>
          </p:nvPr>
        </p:nvSpPr>
        <p:spPr>
          <a:xfrm>
            <a:off x="635530" y="4711172"/>
            <a:ext cx="7890404" cy="1435628"/>
          </a:xfrm>
          <a:solidFill>
            <a:schemeClr val="tx1">
              <a:lumMod val="50000"/>
            </a:schemeClr>
          </a:solidFill>
        </p:spPr>
        <p:txBody>
          <a:bodyPr/>
          <a:lstStyle/>
          <a:p>
            <a:pPr>
              <a:buFont typeface="Wingdings" pitchFamily="2" charset="2"/>
              <a:buChar char="l"/>
            </a:pPr>
            <a:r>
              <a:rPr lang="en-US" altLang="zh-CN" sz="1100" dirty="0" smtClean="0">
                <a:solidFill>
                  <a:schemeClr val="bg1"/>
                </a:solidFill>
              </a:rPr>
              <a:t>Mobility and Sociality are the two driving forces for new video based applications.</a:t>
            </a:r>
          </a:p>
          <a:p>
            <a:pPr>
              <a:buFont typeface="Wingdings" pitchFamily="2" charset="2"/>
              <a:buChar char="l"/>
            </a:pPr>
            <a:r>
              <a:rPr lang="en-US" altLang="zh-CN" sz="1100" dirty="0" smtClean="0">
                <a:solidFill>
                  <a:schemeClr val="bg1"/>
                </a:solidFill>
              </a:rPr>
              <a:t>With the development of Smart and wearable personal devices, mobile video applications will become more and more important.</a:t>
            </a:r>
          </a:p>
          <a:p>
            <a:pPr>
              <a:buFont typeface="Wingdings" pitchFamily="2" charset="2"/>
              <a:buChar char="l"/>
            </a:pPr>
            <a:r>
              <a:rPr lang="en-US" altLang="zh-CN" sz="1100" dirty="0" smtClean="0">
                <a:solidFill>
                  <a:schemeClr val="bg1"/>
                </a:solidFill>
              </a:rPr>
              <a:t>The easy-to-use mobile and social video applications will generate much more video data than traditional streaming/broadcasting video.</a:t>
            </a:r>
          </a:p>
          <a:p>
            <a:pPr>
              <a:buFont typeface="Wingdings" pitchFamily="2" charset="2"/>
              <a:buChar char="l"/>
            </a:pPr>
            <a:r>
              <a:rPr lang="en-US" altLang="zh-CN" sz="1100" dirty="0" smtClean="0">
                <a:solidFill>
                  <a:schemeClr val="bg1"/>
                </a:solidFill>
              </a:rPr>
              <a:t>Video surveillance will be more pervasive, which has generated more video than youtube (</a:t>
            </a:r>
            <a:r>
              <a:rPr lang="en-US" altLang="zh-CN" sz="1100" dirty="0" err="1" smtClean="0">
                <a:solidFill>
                  <a:schemeClr val="bg1"/>
                </a:solidFill>
              </a:rPr>
              <a:t>Dropcam</a:t>
            </a:r>
            <a:r>
              <a:rPr lang="en-US" altLang="zh-CN" sz="1100" dirty="0" smtClean="0">
                <a:solidFill>
                  <a:schemeClr val="bg1"/>
                </a:solidFill>
              </a:rPr>
              <a:t>, 2013).</a:t>
            </a:r>
          </a:p>
          <a:p>
            <a:pPr>
              <a:buFont typeface="Wingdings" pitchFamily="2" charset="2"/>
              <a:buChar char="l"/>
            </a:pPr>
            <a:r>
              <a:rPr lang="en-US" altLang="zh-CN" sz="1100" dirty="0" smtClean="0">
                <a:solidFill>
                  <a:schemeClr val="bg1"/>
                </a:solidFill>
              </a:rPr>
              <a:t>Not video call or face time, but Event Time, to show your friend what you are seeing.</a:t>
            </a:r>
          </a:p>
          <a:p>
            <a:pPr>
              <a:buFont typeface="Wingdings" pitchFamily="2" charset="2"/>
              <a:buChar char="l"/>
            </a:pPr>
            <a:endParaRPr lang="en-US" altLang="zh-CN" sz="1100" dirty="0" smtClean="0">
              <a:solidFill>
                <a:schemeClr val="bg1"/>
              </a:solidFill>
            </a:endParaRPr>
          </a:p>
        </p:txBody>
      </p:sp>
      <p:graphicFrame>
        <p:nvGraphicFramePr>
          <p:cNvPr id="8" name="图表 7"/>
          <p:cNvGraphicFramePr/>
          <p:nvPr/>
        </p:nvGraphicFramePr>
        <p:xfrm>
          <a:off x="465138" y="1422399"/>
          <a:ext cx="6028796" cy="3141133"/>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组合 22"/>
          <p:cNvGrpSpPr>
            <a:grpSpLocks/>
          </p:cNvGrpSpPr>
          <p:nvPr/>
        </p:nvGrpSpPr>
        <p:grpSpPr bwMode="auto">
          <a:xfrm>
            <a:off x="6199440" y="1676401"/>
            <a:ext cx="777092" cy="731996"/>
            <a:chOff x="3418169" y="2832195"/>
            <a:chExt cx="1981926" cy="2119142"/>
          </a:xfrm>
        </p:grpSpPr>
        <p:pic>
          <p:nvPicPr>
            <p:cNvPr id="10" name="图片 20" descr="120px-Instagram_logo.png"/>
            <p:cNvPicPr>
              <a:picLocks noChangeAspect="1"/>
            </p:cNvPicPr>
            <p:nvPr/>
          </p:nvPicPr>
          <p:blipFill>
            <a:blip r:embed="rId3" cstate="print"/>
            <a:srcRect/>
            <a:stretch>
              <a:fillRect/>
            </a:stretch>
          </p:blipFill>
          <p:spPr bwMode="auto">
            <a:xfrm>
              <a:off x="3454495" y="2832195"/>
              <a:ext cx="1523810" cy="1523810"/>
            </a:xfrm>
            <a:prstGeom prst="rect">
              <a:avLst/>
            </a:prstGeom>
            <a:noFill/>
            <a:ln w="9525">
              <a:noFill/>
              <a:miter lim="800000"/>
              <a:headEnd/>
              <a:tailEnd/>
            </a:ln>
          </p:spPr>
        </p:pic>
        <p:sp>
          <p:nvSpPr>
            <p:cNvPr id="11" name="TextBox 4"/>
            <p:cNvSpPr txBox="1">
              <a:spLocks noChangeArrowheads="1"/>
            </p:cNvSpPr>
            <p:nvPr/>
          </p:nvSpPr>
          <p:spPr bwMode="auto">
            <a:xfrm>
              <a:off x="3418169" y="4283074"/>
              <a:ext cx="1981926" cy="668263"/>
            </a:xfrm>
            <a:prstGeom prst="rect">
              <a:avLst/>
            </a:prstGeom>
            <a:noFill/>
            <a:ln w="9525">
              <a:noFill/>
              <a:miter lim="800000"/>
              <a:headEnd/>
              <a:tailEnd/>
            </a:ln>
          </p:spPr>
          <p:txBody>
            <a:bodyPr wrap="square">
              <a:spAutoFit/>
            </a:bodyPr>
            <a:lstStyle/>
            <a:p>
              <a:pPr algn="l"/>
              <a:r>
                <a:rPr lang="en-US" altLang="zh-CN" sz="900" dirty="0">
                  <a:solidFill>
                    <a:schemeClr val="tx1"/>
                  </a:solidFill>
                  <a:latin typeface="Times New Roman" pitchFamily="18" charset="0"/>
                </a:rPr>
                <a:t>Instagram</a:t>
              </a:r>
              <a:endParaRPr lang="en-US" altLang="zh-CN" sz="700" dirty="0">
                <a:solidFill>
                  <a:schemeClr val="tx1"/>
                </a:solidFill>
                <a:latin typeface="Times New Roman" pitchFamily="18" charset="0"/>
              </a:endParaRPr>
            </a:p>
          </p:txBody>
        </p:sp>
      </p:grpSp>
      <p:pic>
        <p:nvPicPr>
          <p:cNvPr id="12" name="图片 23" descr="266px-Facebook_svg.png"/>
          <p:cNvPicPr>
            <a:picLocks noChangeAspect="1"/>
          </p:cNvPicPr>
          <p:nvPr/>
        </p:nvPicPr>
        <p:blipFill>
          <a:blip r:embed="rId4" cstate="print"/>
          <a:srcRect/>
          <a:stretch>
            <a:fillRect/>
          </a:stretch>
        </p:blipFill>
        <p:spPr bwMode="auto">
          <a:xfrm>
            <a:off x="6069595" y="2533650"/>
            <a:ext cx="1296405" cy="365433"/>
          </a:xfrm>
          <a:prstGeom prst="rect">
            <a:avLst/>
          </a:prstGeom>
          <a:noFill/>
          <a:ln w="9525">
            <a:noFill/>
            <a:miter lim="800000"/>
            <a:headEnd/>
            <a:tailEnd/>
          </a:ln>
        </p:spPr>
      </p:pic>
      <p:pic>
        <p:nvPicPr>
          <p:cNvPr id="13" name="图片 25" descr="Viddy.png"/>
          <p:cNvPicPr>
            <a:picLocks noChangeAspect="1"/>
          </p:cNvPicPr>
          <p:nvPr/>
        </p:nvPicPr>
        <p:blipFill>
          <a:blip r:embed="rId5" cstate="print"/>
          <a:srcRect/>
          <a:stretch>
            <a:fillRect/>
          </a:stretch>
        </p:blipFill>
        <p:spPr bwMode="auto">
          <a:xfrm>
            <a:off x="7006298" y="1098022"/>
            <a:ext cx="713833" cy="713845"/>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7498470" y="1902354"/>
            <a:ext cx="1332262" cy="307445"/>
          </a:xfrm>
          <a:prstGeom prst="rect">
            <a:avLst/>
          </a:prstGeom>
          <a:noFill/>
          <a:ln w="9525">
            <a:noFill/>
            <a:miter lim="800000"/>
            <a:headEnd/>
            <a:tailEnd/>
          </a:ln>
        </p:spPr>
      </p:pic>
      <p:pic>
        <p:nvPicPr>
          <p:cNvPr id="14" name="图片 13" descr="WeChat.jpg"/>
          <p:cNvPicPr>
            <a:picLocks noChangeAspect="1"/>
          </p:cNvPicPr>
          <p:nvPr/>
        </p:nvPicPr>
        <p:blipFill>
          <a:blip r:embed="rId7" cstate="print"/>
          <a:stretch>
            <a:fillRect/>
          </a:stretch>
        </p:blipFill>
        <p:spPr>
          <a:xfrm>
            <a:off x="7961312" y="932393"/>
            <a:ext cx="942975" cy="895350"/>
          </a:xfrm>
          <a:prstGeom prst="rect">
            <a:avLst/>
          </a:prstGeom>
        </p:spPr>
      </p:pic>
      <p:pic>
        <p:nvPicPr>
          <p:cNvPr id="15" name="图片 14" descr="QQ.jpg"/>
          <p:cNvPicPr>
            <a:picLocks noChangeAspect="1"/>
          </p:cNvPicPr>
          <p:nvPr/>
        </p:nvPicPr>
        <p:blipFill>
          <a:blip r:embed="rId8" cstate="print"/>
          <a:stretch>
            <a:fillRect/>
          </a:stretch>
        </p:blipFill>
        <p:spPr>
          <a:xfrm>
            <a:off x="7681383" y="2448982"/>
            <a:ext cx="649817" cy="649817"/>
          </a:xfrm>
          <a:prstGeom prst="rect">
            <a:avLst/>
          </a:prstGeom>
        </p:spPr>
      </p:pic>
      <p:pic>
        <p:nvPicPr>
          <p:cNvPr id="16" name="图片 15" descr="netflix.jpg"/>
          <p:cNvPicPr>
            <a:picLocks noChangeAspect="1"/>
          </p:cNvPicPr>
          <p:nvPr/>
        </p:nvPicPr>
        <p:blipFill>
          <a:blip r:embed="rId9" cstate="print"/>
          <a:stretch>
            <a:fillRect/>
          </a:stretch>
        </p:blipFill>
        <p:spPr>
          <a:xfrm>
            <a:off x="6047317" y="3077633"/>
            <a:ext cx="734483" cy="411310"/>
          </a:xfrm>
          <a:prstGeom prst="rect">
            <a:avLst/>
          </a:prstGeom>
        </p:spPr>
      </p:pic>
      <p:pic>
        <p:nvPicPr>
          <p:cNvPr id="17" name="图片 16" descr="youtube.png"/>
          <p:cNvPicPr>
            <a:picLocks noChangeAspect="1"/>
          </p:cNvPicPr>
          <p:nvPr/>
        </p:nvPicPr>
        <p:blipFill>
          <a:blip r:embed="rId10" cstate="print"/>
          <a:stretch>
            <a:fillRect/>
          </a:stretch>
        </p:blipFill>
        <p:spPr>
          <a:xfrm>
            <a:off x="6829953" y="2967039"/>
            <a:ext cx="806979" cy="501177"/>
          </a:xfrm>
          <a:prstGeom prst="rect">
            <a:avLst/>
          </a:prstGeom>
        </p:spPr>
      </p:pic>
      <p:pic>
        <p:nvPicPr>
          <p:cNvPr id="18" name="图片 17" descr="TV.jpg"/>
          <p:cNvPicPr>
            <a:picLocks noChangeAspect="1"/>
          </p:cNvPicPr>
          <p:nvPr/>
        </p:nvPicPr>
        <p:blipFill>
          <a:blip r:embed="rId11" cstate="print"/>
          <a:stretch>
            <a:fillRect/>
          </a:stretch>
        </p:blipFill>
        <p:spPr>
          <a:xfrm>
            <a:off x="5783792" y="3600980"/>
            <a:ext cx="583141" cy="5962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523875" y="2638425"/>
            <a:ext cx="3981450" cy="2409825"/>
          </a:xfrm>
          <a:prstGeom prst="rect">
            <a:avLst/>
          </a:prstGeo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686299" y="1581150"/>
            <a:ext cx="4029076" cy="3476625"/>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zh-CN" sz="1600" dirty="0" smtClean="0"/>
              <a:t>Citrix Mobile Analytics Report Feb. 2014:On LTE networks, mobile videos stall for an average of 15 seconds per 60 seconds of video. </a:t>
            </a:r>
          </a:p>
          <a:p>
            <a:endParaRPr lang="en-US" altLang="zh-CN" sz="1600" dirty="0" smtClean="0"/>
          </a:p>
          <a:p>
            <a:endParaRPr lang="en-US" altLang="zh-CN" sz="1600" dirty="0" smtClean="0"/>
          </a:p>
          <a:p>
            <a:endParaRPr lang="en-US" altLang="zh-CN" sz="1600" dirty="0" smtClean="0"/>
          </a:p>
          <a:p>
            <a:endParaRPr lang="en-US" altLang="zh-CN" sz="1600" dirty="0" smtClean="0"/>
          </a:p>
          <a:p>
            <a:endParaRPr lang="zh-CN" altLang="en-US" sz="1600" dirty="0"/>
          </a:p>
        </p:txBody>
      </p:sp>
      <p:sp>
        <p:nvSpPr>
          <p:cNvPr id="4" name="标题 1"/>
          <p:cNvSpPr>
            <a:spLocks noGrp="1"/>
          </p:cNvSpPr>
          <p:nvPr>
            <p:ph type="title"/>
          </p:nvPr>
        </p:nvSpPr>
        <p:spPr>
          <a:xfrm>
            <a:off x="133350" y="274638"/>
            <a:ext cx="9277349" cy="1143000"/>
          </a:xfrm>
        </p:spPr>
        <p:txBody>
          <a:bodyPr/>
          <a:lstStyle/>
          <a:p>
            <a:r>
              <a:rPr lang="en-US" altLang="zh-CN" sz="3200" dirty="0" smtClean="0">
                <a:solidFill>
                  <a:srgbClr val="0070C0"/>
                </a:solidFill>
              </a:rPr>
              <a:t>Reality :Powerful Devices </a:t>
            </a:r>
            <a:r>
              <a:rPr lang="en-US" altLang="zh-CN" sz="3200" dirty="0" err="1" smtClean="0">
                <a:solidFill>
                  <a:srgbClr val="0070C0"/>
                </a:solidFill>
              </a:rPr>
              <a:t>vs</a:t>
            </a:r>
            <a:r>
              <a:rPr lang="en-US" altLang="zh-CN" sz="3200" dirty="0" smtClean="0">
                <a:solidFill>
                  <a:srgbClr val="0070C0"/>
                </a:solidFill>
              </a:rPr>
              <a:t> Slow Networks</a:t>
            </a:r>
            <a:endParaRPr lang="zh-CN" altLang="en-US" sz="3200" dirty="0" smtClean="0">
              <a:solidFill>
                <a:srgbClr val="0070C0"/>
              </a:solidFill>
            </a:endParaRPr>
          </a:p>
        </p:txBody>
      </p:sp>
      <p:sp>
        <p:nvSpPr>
          <p:cNvPr id="8" name="内容占位符 2"/>
          <p:cNvSpPr txBox="1">
            <a:spLocks/>
          </p:cNvSpPr>
          <p:nvPr/>
        </p:nvSpPr>
        <p:spPr bwMode="auto">
          <a:xfrm>
            <a:off x="561314" y="5141553"/>
            <a:ext cx="8230521" cy="1067224"/>
          </a:xfrm>
          <a:prstGeom prst="rect">
            <a:avLst/>
          </a:prstGeom>
          <a:solidFill>
            <a:schemeClr val="tx1">
              <a:lumMod val="50000"/>
            </a:schemeClr>
          </a:solidFill>
          <a:ln w="9525">
            <a:noFill/>
            <a:miter lim="800000"/>
            <a:headEnd/>
            <a:tailEnd/>
          </a:ln>
        </p:spPr>
        <p:txBody>
          <a:bodyPr lIns="91379" tIns="45688" rIns="91379" bIns="45688"/>
          <a:lstStyle/>
          <a:p>
            <a:pPr marL="342900" indent="-342900">
              <a:spcBef>
                <a:spcPct val="20000"/>
              </a:spcBef>
              <a:buClr>
                <a:schemeClr val="tx1"/>
              </a:buClr>
              <a:buSzPct val="100000"/>
              <a:buFont typeface="Wingdings" pitchFamily="2" charset="2"/>
              <a:buChar char="l"/>
              <a:defRPr/>
            </a:pPr>
            <a:r>
              <a:rPr lang="en-US" altLang="zh-CN" sz="1200" b="1" dirty="0" smtClean="0">
                <a:solidFill>
                  <a:schemeClr val="bg1"/>
                </a:solidFill>
                <a:latin typeface="+mn-lt"/>
              </a:rPr>
              <a:t>In cellular networks, more than 50% bandwidth is consumed by video and will be more in future</a:t>
            </a:r>
          </a:p>
          <a:p>
            <a:pPr marL="342900" indent="-342900">
              <a:spcBef>
                <a:spcPct val="20000"/>
              </a:spcBef>
              <a:buClr>
                <a:schemeClr val="tx1"/>
              </a:buClr>
              <a:buSzPct val="100000"/>
              <a:buFont typeface="Wingdings" pitchFamily="2" charset="2"/>
              <a:buChar char="l"/>
              <a:defRPr/>
            </a:pPr>
            <a:r>
              <a:rPr lang="en-US" altLang="zh-CN" sz="1200" b="1" dirty="0" smtClean="0">
                <a:solidFill>
                  <a:schemeClr val="bg1"/>
                </a:solidFill>
                <a:latin typeface="+mn-lt"/>
              </a:rPr>
              <a:t>But the main-stream video quality is not better than 360p</a:t>
            </a:r>
          </a:p>
          <a:p>
            <a:pPr marL="342900" indent="-342900">
              <a:spcBef>
                <a:spcPct val="20000"/>
              </a:spcBef>
              <a:buClr>
                <a:schemeClr val="tx1"/>
              </a:buClr>
              <a:buSzPct val="100000"/>
              <a:buFont typeface="Wingdings" pitchFamily="2" charset="2"/>
              <a:buChar char="l"/>
              <a:defRPr/>
            </a:pPr>
            <a:r>
              <a:rPr lang="en-US" altLang="zh-CN" sz="1200" b="1" dirty="0" smtClean="0">
                <a:solidFill>
                  <a:schemeClr val="bg1"/>
                </a:solidFill>
                <a:latin typeface="+mn-lt"/>
              </a:rPr>
              <a:t>Current mobile networks can not support good QoE video services</a:t>
            </a:r>
          </a:p>
          <a:p>
            <a:pPr marL="342900" indent="-342900">
              <a:spcBef>
                <a:spcPct val="20000"/>
              </a:spcBef>
              <a:buClr>
                <a:schemeClr val="tx1"/>
              </a:buClr>
              <a:buSzPct val="100000"/>
              <a:buFont typeface="Wingdings" pitchFamily="2" charset="2"/>
              <a:buChar char="l"/>
              <a:defRPr/>
            </a:pPr>
            <a:r>
              <a:rPr lang="en-US" altLang="zh-CN" sz="1200" b="1" dirty="0" smtClean="0">
                <a:solidFill>
                  <a:schemeClr val="bg1"/>
                </a:solidFill>
                <a:latin typeface="+mn-lt"/>
              </a:rPr>
              <a:t>Network bandwidth is still the bottleneck for massive mobile video services</a:t>
            </a:r>
            <a:endParaRPr lang="en-US" altLang="zh-CN" sz="1200" b="1" dirty="0">
              <a:solidFill>
                <a:schemeClr val="bg1"/>
              </a:solidFill>
              <a:latin typeface="+mn-lt"/>
            </a:endParaRPr>
          </a:p>
        </p:txBody>
      </p:sp>
      <p:sp>
        <p:nvSpPr>
          <p:cNvPr id="11" name="矩形 7"/>
          <p:cNvSpPr>
            <a:spLocks noChangeArrowheads="1"/>
          </p:cNvSpPr>
          <p:nvPr/>
        </p:nvSpPr>
        <p:spPr bwMode="auto">
          <a:xfrm>
            <a:off x="552831" y="2607526"/>
            <a:ext cx="3547872" cy="369332"/>
          </a:xfrm>
          <a:prstGeom prst="rect">
            <a:avLst/>
          </a:prstGeom>
          <a:noFill/>
          <a:ln w="9525">
            <a:noFill/>
            <a:miter lim="800000"/>
            <a:headEnd/>
            <a:tailEnd/>
          </a:ln>
        </p:spPr>
        <p:txBody>
          <a:bodyPr wrap="square">
            <a:spAutoFit/>
          </a:bodyPr>
          <a:lstStyle/>
          <a:p>
            <a:r>
              <a:rPr lang="en-US" altLang="zh-CN" sz="900" b="0" dirty="0" smtClean="0">
                <a:solidFill>
                  <a:schemeClr val="tx1"/>
                </a:solidFill>
              </a:rPr>
              <a:t>Source : Mobile Video Report </a:t>
            </a:r>
            <a:r>
              <a:rPr lang="en-US" altLang="zh-CN" sz="900" dirty="0" smtClean="0"/>
              <a:t>2014 Q3 , Joint Lab of Huawei </a:t>
            </a:r>
            <a:r>
              <a:rPr lang="en-US" altLang="zh-CN" sz="900" dirty="0" err="1" smtClean="0"/>
              <a:t>mLab</a:t>
            </a:r>
            <a:r>
              <a:rPr lang="en-US" altLang="zh-CN" sz="900" dirty="0" smtClean="0"/>
              <a:t> and </a:t>
            </a:r>
            <a:r>
              <a:rPr lang="en-US" altLang="zh-CN" sz="900" dirty="0" err="1" smtClean="0"/>
              <a:t>Sohu</a:t>
            </a:r>
            <a:r>
              <a:rPr lang="en-US" altLang="zh-CN" sz="900" dirty="0" smtClean="0"/>
              <a:t> Video.  </a:t>
            </a:r>
            <a:endParaRPr lang="zh-CN" altLang="en-US" sz="900" b="0" dirty="0">
              <a:solidFill>
                <a:schemeClr val="tx1"/>
              </a:solidFill>
            </a:endParaRPr>
          </a:p>
        </p:txBody>
      </p:sp>
      <p:sp>
        <p:nvSpPr>
          <p:cNvPr id="17" name="TextBox 16"/>
          <p:cNvSpPr txBox="1"/>
          <p:nvPr/>
        </p:nvSpPr>
        <p:spPr>
          <a:xfrm>
            <a:off x="541306" y="1572948"/>
            <a:ext cx="3957542" cy="941561"/>
          </a:xfrm>
          <a:prstGeom prst="rect">
            <a:avLst/>
          </a:prstGeom>
          <a:ln/>
        </p:spPr>
        <p:style>
          <a:lnRef idx="2">
            <a:schemeClr val="dk1"/>
          </a:lnRef>
          <a:fillRef idx="1">
            <a:schemeClr val="lt1"/>
          </a:fillRef>
          <a:effectRef idx="0">
            <a:schemeClr val="dk1"/>
          </a:effectRef>
          <a:fontRef idx="minor">
            <a:schemeClr val="dk1"/>
          </a:fontRef>
        </p:style>
        <p:txBody>
          <a:bodyPr wrap="square" rtlCol="0">
            <a:noAutofit/>
          </a:bodyPr>
          <a:lstStyle/>
          <a:p>
            <a:r>
              <a:rPr lang="en-US" altLang="zh-CN" dirty="0" smtClean="0"/>
              <a:t> Cisco VNI 2014: By 2018, mobile video will represent 69% of global mobile traffic (up from 53% in 2013).</a:t>
            </a:r>
            <a:endParaRPr lang="zh-CN" altLang="en-US" dirty="0"/>
          </a:p>
        </p:txBody>
      </p:sp>
      <p:pic>
        <p:nvPicPr>
          <p:cNvPr id="21" name="图片 20" descr="MobileVideoStalling-Resl.jpg"/>
          <p:cNvPicPr>
            <a:picLocks noChangeAspect="1"/>
          </p:cNvPicPr>
          <p:nvPr/>
        </p:nvPicPr>
        <p:blipFill>
          <a:blip r:embed="rId3" cstate="print"/>
          <a:stretch>
            <a:fillRect/>
          </a:stretch>
        </p:blipFill>
        <p:spPr>
          <a:xfrm>
            <a:off x="4737353" y="2771775"/>
            <a:ext cx="3930397" cy="2219706"/>
          </a:xfrm>
          <a:prstGeom prst="rect">
            <a:avLst/>
          </a:prstGeom>
        </p:spPr>
      </p:pic>
      <p:graphicFrame>
        <p:nvGraphicFramePr>
          <p:cNvPr id="25" name="图表 24"/>
          <p:cNvGraphicFramePr/>
          <p:nvPr/>
        </p:nvGraphicFramePr>
        <p:xfrm>
          <a:off x="628650" y="3038475"/>
          <a:ext cx="3771900" cy="1905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200" dirty="0" smtClean="0">
                <a:solidFill>
                  <a:srgbClr val="0070C0"/>
                </a:solidFill>
              </a:rPr>
              <a:t>Contents</a:t>
            </a:r>
            <a:endParaRPr lang="zh-CN" altLang="en-US" sz="3200" dirty="0">
              <a:solidFill>
                <a:srgbClr val="0070C0"/>
              </a:solidFill>
            </a:endParaRPr>
          </a:p>
        </p:txBody>
      </p:sp>
      <p:sp>
        <p:nvSpPr>
          <p:cNvPr id="10" name="AutoShape 11"/>
          <p:cNvSpPr>
            <a:spLocks noChangeArrowheads="1"/>
          </p:cNvSpPr>
          <p:nvPr/>
        </p:nvSpPr>
        <p:spPr bwMode="gray">
          <a:xfrm>
            <a:off x="1095351" y="2267642"/>
            <a:ext cx="6677050" cy="709171"/>
          </a:xfrm>
          <a:prstGeom prst="roundRect">
            <a:avLst>
              <a:gd name="adj" fmla="val 50000"/>
            </a:avLst>
          </a:prstGeom>
          <a:noFill/>
          <a:ln w="38100" algn="ctr">
            <a:solidFill>
              <a:schemeClr val="bg1">
                <a:lumMod val="65000"/>
              </a:schemeClr>
            </a:solidFill>
            <a:round/>
            <a:headEnd/>
            <a:tailEnd/>
          </a:ln>
        </p:spPr>
        <p:txBody>
          <a:bodyPr vert="eaVert" wrap="none" anchor="ctr"/>
          <a:lstStyle/>
          <a:p>
            <a:endParaRPr lang="zh-CN" altLang="en-US"/>
          </a:p>
        </p:txBody>
      </p:sp>
      <p:grpSp>
        <p:nvGrpSpPr>
          <p:cNvPr id="5" name="Group 4"/>
          <p:cNvGrpSpPr>
            <a:grpSpLocks/>
          </p:cNvGrpSpPr>
          <p:nvPr/>
        </p:nvGrpSpPr>
        <p:grpSpPr bwMode="auto">
          <a:xfrm>
            <a:off x="873050" y="2201272"/>
            <a:ext cx="978651" cy="771582"/>
            <a:chOff x="720" y="935"/>
            <a:chExt cx="959" cy="793"/>
          </a:xfrm>
          <a:effectLst>
            <a:outerShdw blurRad="76200" dir="13500000" sy="23000" kx="1200000" algn="br" rotWithShape="0">
              <a:prstClr val="black">
                <a:alpha val="20000"/>
              </a:prstClr>
            </a:outerShdw>
          </a:effectLst>
        </p:grpSpPr>
        <p:sp>
          <p:nvSpPr>
            <p:cNvPr id="12" name="Oval 6"/>
            <p:cNvSpPr>
              <a:spLocks noChangeArrowheads="1"/>
            </p:cNvSpPr>
            <p:nvPr/>
          </p:nvSpPr>
          <p:spPr bwMode="gray">
            <a:xfrm rot="1758052">
              <a:off x="720" y="960"/>
              <a:ext cx="959" cy="768"/>
            </a:xfrm>
            <a:prstGeom prst="ellipse">
              <a:avLst/>
            </a:prstGeom>
            <a:solidFill>
              <a:schemeClr val="tx1">
                <a:lumMod val="75000"/>
              </a:schemeClr>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p>
          </p:txBody>
        </p:sp>
        <p:sp>
          <p:nvSpPr>
            <p:cNvPr id="13"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14" name="Text Box 9"/>
          <p:cNvSpPr txBox="1">
            <a:spLocks noChangeArrowheads="1"/>
          </p:cNvSpPr>
          <p:nvPr/>
        </p:nvSpPr>
        <p:spPr bwMode="gray">
          <a:xfrm>
            <a:off x="1239342" y="2346981"/>
            <a:ext cx="526106" cy="584775"/>
          </a:xfrm>
          <a:prstGeom prst="rect">
            <a:avLst/>
          </a:prstGeom>
          <a:noFill/>
          <a:ln w="9525" algn="ctr">
            <a:noFill/>
            <a:miter lim="800000"/>
            <a:headEnd/>
            <a:tailEnd/>
          </a:ln>
        </p:spPr>
        <p:txBody>
          <a:bodyPr wrap="none">
            <a:spAutoFit/>
          </a:bodyPr>
          <a:lstStyle/>
          <a:p>
            <a:pPr algn="ctr" eaLnBrk="0" hangingPunct="0"/>
            <a:r>
              <a:rPr lang="en-US" altLang="zh-CN" sz="3200" b="1" dirty="0" smtClean="0">
                <a:solidFill>
                  <a:schemeClr val="bg1">
                    <a:lumMod val="85000"/>
                  </a:schemeClr>
                </a:solidFill>
              </a:rPr>
              <a:t>1.</a:t>
            </a:r>
            <a:endParaRPr lang="en-US" altLang="zh-CN" sz="3200" b="1" dirty="0">
              <a:solidFill>
                <a:schemeClr val="bg1">
                  <a:lumMod val="85000"/>
                </a:schemeClr>
              </a:solidFill>
            </a:endParaRPr>
          </a:p>
        </p:txBody>
      </p:sp>
      <p:sp>
        <p:nvSpPr>
          <p:cNvPr id="15" name="Text Box 8"/>
          <p:cNvSpPr txBox="1">
            <a:spLocks noChangeArrowheads="1"/>
          </p:cNvSpPr>
          <p:nvPr/>
        </p:nvSpPr>
        <p:spPr bwMode="gray">
          <a:xfrm>
            <a:off x="1985826" y="2389316"/>
            <a:ext cx="5837375" cy="707886"/>
          </a:xfrm>
          <a:prstGeom prst="rect">
            <a:avLst/>
          </a:prstGeom>
          <a:noFill/>
          <a:ln w="9525" algn="ctr">
            <a:noFill/>
            <a:miter lim="800000"/>
            <a:headEnd/>
            <a:tailEnd/>
          </a:ln>
        </p:spPr>
        <p:txBody>
          <a:bodyPr wrap="square">
            <a:spAutoFit/>
          </a:bodyPr>
          <a:lstStyle/>
          <a:p>
            <a:pPr eaLnBrk="0" hangingPunct="0"/>
            <a:r>
              <a:rPr lang="en-US" altLang="zh-CN" sz="2000" b="1" dirty="0" smtClean="0">
                <a:latin typeface="微软雅黑" pitchFamily="34" charset="-122"/>
                <a:ea typeface="微软雅黑" pitchFamily="34" charset="-122"/>
              </a:rPr>
              <a:t>Video 2020—Mobility and Sociality </a:t>
            </a:r>
            <a:endParaRPr lang="zh-CN" altLang="en-US" sz="2000" b="1" dirty="0" smtClean="0">
              <a:latin typeface="微软雅黑" pitchFamily="34" charset="-122"/>
              <a:ea typeface="微软雅黑" pitchFamily="34" charset="-122"/>
            </a:endParaRPr>
          </a:p>
          <a:p>
            <a:pPr eaLnBrk="0" hangingPunct="0"/>
            <a:r>
              <a:rPr lang="en-US" altLang="zh-CN" sz="2000" dirty="0" smtClean="0"/>
              <a:t> </a:t>
            </a:r>
            <a:endParaRPr lang="zh-CN" altLang="en-US" sz="2000" dirty="0"/>
          </a:p>
        </p:txBody>
      </p:sp>
      <p:sp>
        <p:nvSpPr>
          <p:cNvPr id="22" name="AutoShape 3"/>
          <p:cNvSpPr>
            <a:spLocks noChangeArrowheads="1"/>
          </p:cNvSpPr>
          <p:nvPr/>
        </p:nvSpPr>
        <p:spPr bwMode="gray">
          <a:xfrm>
            <a:off x="1129218" y="3563687"/>
            <a:ext cx="6644202" cy="753853"/>
          </a:xfrm>
          <a:prstGeom prst="roundRect">
            <a:avLst>
              <a:gd name="adj" fmla="val 50000"/>
            </a:avLst>
          </a:prstGeom>
          <a:noFill/>
          <a:ln w="38100" algn="ctr">
            <a:solidFill>
              <a:schemeClr val="tx2"/>
            </a:solidFill>
            <a:round/>
            <a:headEnd/>
            <a:tailEnd/>
          </a:ln>
        </p:spPr>
        <p:txBody>
          <a:bodyPr vert="eaVert" wrap="none" anchor="ctr"/>
          <a:lstStyle/>
          <a:p>
            <a:endParaRPr lang="zh-CN" altLang="en-US"/>
          </a:p>
        </p:txBody>
      </p:sp>
      <p:grpSp>
        <p:nvGrpSpPr>
          <p:cNvPr id="23" name="Group 4"/>
          <p:cNvGrpSpPr>
            <a:grpSpLocks/>
          </p:cNvGrpSpPr>
          <p:nvPr/>
        </p:nvGrpSpPr>
        <p:grpSpPr bwMode="auto">
          <a:xfrm>
            <a:off x="874226" y="3516224"/>
            <a:ext cx="1011343" cy="797357"/>
            <a:chOff x="720" y="935"/>
            <a:chExt cx="959" cy="793"/>
          </a:xfrm>
          <a:effectLst>
            <a:outerShdw blurRad="76200" dir="13500000" sy="23000" kx="1200000" algn="br" rotWithShape="0">
              <a:prstClr val="black">
                <a:alpha val="20000"/>
              </a:prstClr>
            </a:outerShdw>
          </a:effectLst>
        </p:grpSpPr>
        <p:sp>
          <p:nvSpPr>
            <p:cNvPr id="24" name="Oval 6"/>
            <p:cNvSpPr>
              <a:spLocks noChangeArrowheads="1"/>
            </p:cNvSpPr>
            <p:nvPr/>
          </p:nvSpPr>
          <p:spPr bwMode="gray">
            <a:xfrm rot="1758052">
              <a:off x="720" y="960"/>
              <a:ext cx="959" cy="768"/>
            </a:xfrm>
            <a:prstGeom prst="ellipse">
              <a:avLst/>
            </a:prstGeom>
            <a:solidFill>
              <a:srgbClr val="C00000"/>
            </a:solidFill>
            <a:ln w="9525">
              <a:noFill/>
              <a:round/>
              <a:headEnd/>
              <a:tailEnd/>
            </a:ln>
            <a:effectLst>
              <a:outerShdw blurRad="50800" dist="38100" dir="2700000" algn="tl" rotWithShape="0">
                <a:prstClr val="black">
                  <a:alpha val="40000"/>
                </a:prstClr>
              </a:outerShdw>
            </a:effectLst>
          </p:spPr>
          <p:txBody>
            <a:bodyPr wrap="none" anchor="ctr"/>
            <a:lstStyle/>
            <a:p>
              <a:pPr>
                <a:defRPr/>
              </a:pPr>
              <a:endParaRPr lang="zh-CN" altLang="en-US"/>
            </a:p>
          </p:txBody>
        </p:sp>
        <p:sp>
          <p:nvSpPr>
            <p:cNvPr id="25" name="Oval 7"/>
            <p:cNvSpPr>
              <a:spLocks noChangeArrowheads="1"/>
            </p:cNvSpPr>
            <p:nvPr/>
          </p:nvSpPr>
          <p:spPr bwMode="gray">
            <a:xfrm>
              <a:off x="751" y="935"/>
              <a:ext cx="638" cy="667"/>
            </a:xfrm>
            <a:prstGeom prst="ellipse">
              <a:avLst/>
            </a:prstGeom>
            <a:gradFill rotWithShape="1">
              <a:gsLst>
                <a:gs pos="0">
                  <a:srgbClr val="FFFFFF">
                    <a:alpha val="50000"/>
                  </a:srgbClr>
                </a:gs>
                <a:gs pos="100000">
                  <a:srgbClr val="767676">
                    <a:alpha val="0"/>
                  </a:srgbClr>
                </a:gs>
              </a:gsLst>
              <a:lin ang="5400000" scaled="1"/>
            </a:gradFill>
            <a:ln w="9525">
              <a:noFill/>
              <a:round/>
              <a:headEnd/>
              <a:tailEnd/>
            </a:ln>
          </p:spPr>
          <p:txBody>
            <a:bodyPr wrap="none" anchor="ctr"/>
            <a:lstStyle/>
            <a:p>
              <a:endParaRPr lang="zh-CN" altLang="en-US"/>
            </a:p>
          </p:txBody>
        </p:sp>
      </p:grpSp>
      <p:sp>
        <p:nvSpPr>
          <p:cNvPr id="26" name="Text Box 8"/>
          <p:cNvSpPr txBox="1">
            <a:spLocks noChangeArrowheads="1"/>
          </p:cNvSpPr>
          <p:nvPr/>
        </p:nvSpPr>
        <p:spPr bwMode="gray">
          <a:xfrm>
            <a:off x="2019693" y="3732348"/>
            <a:ext cx="5837374" cy="677108"/>
          </a:xfrm>
          <a:prstGeom prst="rect">
            <a:avLst/>
          </a:prstGeom>
          <a:noFill/>
          <a:ln w="9525" algn="ctr">
            <a:noFill/>
            <a:miter lim="800000"/>
            <a:headEnd/>
            <a:tailEnd/>
          </a:ln>
        </p:spPr>
        <p:txBody>
          <a:bodyPr wrap="square">
            <a:spAutoFit/>
          </a:bodyPr>
          <a:lstStyle/>
          <a:p>
            <a:pPr eaLnBrk="0" hangingPunct="0"/>
            <a:r>
              <a:rPr lang="en-US" altLang="zh-CN" sz="2000" b="1" dirty="0" smtClean="0">
                <a:solidFill>
                  <a:srgbClr val="C00000"/>
                </a:solidFill>
                <a:latin typeface="微软雅黑" pitchFamily="34" charset="-122"/>
                <a:ea typeface="微软雅黑" pitchFamily="34" charset="-122"/>
              </a:rPr>
              <a:t>Requirements for Future Video Codec</a:t>
            </a:r>
            <a:endParaRPr lang="zh-CN" altLang="en-US" sz="2000" b="1" dirty="0" smtClean="0">
              <a:solidFill>
                <a:srgbClr val="C00000"/>
              </a:solidFill>
              <a:latin typeface="微软雅黑" pitchFamily="34" charset="-122"/>
              <a:ea typeface="微软雅黑" pitchFamily="34" charset="-122"/>
            </a:endParaRPr>
          </a:p>
          <a:p>
            <a:pPr eaLnBrk="0" hangingPunct="0"/>
            <a:endParaRPr lang="zh-CN" altLang="en-US" b="1" dirty="0">
              <a:solidFill>
                <a:srgbClr val="C00000"/>
              </a:solidFill>
              <a:latin typeface="微软雅黑" pitchFamily="34" charset="-122"/>
              <a:ea typeface="微软雅黑" pitchFamily="34" charset="-122"/>
            </a:endParaRPr>
          </a:p>
        </p:txBody>
      </p:sp>
      <p:sp>
        <p:nvSpPr>
          <p:cNvPr id="27" name="Text Box 9"/>
          <p:cNvSpPr txBox="1">
            <a:spLocks noChangeArrowheads="1"/>
          </p:cNvSpPr>
          <p:nvPr/>
        </p:nvSpPr>
        <p:spPr bwMode="gray">
          <a:xfrm>
            <a:off x="1122207" y="3647678"/>
            <a:ext cx="674825" cy="584775"/>
          </a:xfrm>
          <a:prstGeom prst="rect">
            <a:avLst/>
          </a:prstGeom>
          <a:noFill/>
          <a:ln w="9525" algn="ctr">
            <a:noFill/>
            <a:miter lim="800000"/>
            <a:headEnd/>
            <a:tailEnd/>
          </a:ln>
        </p:spPr>
        <p:txBody>
          <a:bodyPr wrap="square">
            <a:spAutoFit/>
          </a:bodyPr>
          <a:lstStyle/>
          <a:p>
            <a:pPr algn="ctr" eaLnBrk="0" hangingPunct="0"/>
            <a:r>
              <a:rPr lang="en-US" altLang="zh-CN" sz="3200" b="1" dirty="0" smtClean="0">
                <a:solidFill>
                  <a:schemeClr val="bg1"/>
                </a:solidFill>
              </a:rPr>
              <a:t>2.</a:t>
            </a:r>
            <a:endParaRPr lang="en-US" altLang="zh-CN" sz="320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62"/>
          <p:cNvGrpSpPr>
            <a:grpSpLocks/>
          </p:cNvGrpSpPr>
          <p:nvPr/>
        </p:nvGrpSpPr>
        <p:grpSpPr bwMode="auto">
          <a:xfrm>
            <a:off x="5530848" y="1836893"/>
            <a:ext cx="2868090" cy="2427810"/>
            <a:chOff x="644370" y="2812885"/>
            <a:chExt cx="4885508" cy="3178629"/>
          </a:xfrm>
        </p:grpSpPr>
        <p:grpSp>
          <p:nvGrpSpPr>
            <p:cNvPr id="3" name="Group 4"/>
            <p:cNvGrpSpPr>
              <a:grpSpLocks noChangeAspect="1"/>
            </p:cNvGrpSpPr>
            <p:nvPr/>
          </p:nvGrpSpPr>
          <p:grpSpPr bwMode="auto">
            <a:xfrm>
              <a:off x="1168844" y="3676158"/>
              <a:ext cx="537971" cy="665665"/>
              <a:chOff x="2227" y="1314"/>
              <a:chExt cx="455" cy="563"/>
            </a:xfrm>
          </p:grpSpPr>
          <p:sp>
            <p:nvSpPr>
              <p:cNvPr id="135" name="Freeform 5"/>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6"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7" name="Freeform 7"/>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8"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9" name="Freeform 9"/>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0" name="Freeform 10"/>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1" name="Freeform 11"/>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2" name="Freeform 12"/>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3" name="Freeform 13"/>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4"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5" name="Freeform 15"/>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6" name="Freeform 16"/>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7" name="Freeform 17"/>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8" name="Freeform 18"/>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49" name="Freeform 19"/>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0" name="Freeform 20"/>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1" name="Freeform 21"/>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2" name="Freeform 22"/>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3"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4"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5" name="Freeform 25"/>
              <p:cNvSpPr>
                <a:spLocks noChangeAspect="1"/>
              </p:cNvSpPr>
              <p:nvPr/>
            </p:nvSpPr>
            <p:spPr bwMode="auto">
              <a:xfrm>
                <a:off x="2403" y="1336"/>
                <a:ext cx="12" cy="62"/>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6"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7" name="Freeform 27"/>
              <p:cNvSpPr>
                <a:spLocks noChangeAspect="1"/>
              </p:cNvSpPr>
              <p:nvPr/>
            </p:nvSpPr>
            <p:spPr bwMode="auto">
              <a:xfrm>
                <a:off x="2553" y="1324"/>
                <a:ext cx="16"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58" name="Freeform 28"/>
              <p:cNvSpPr>
                <a:spLocks noChangeAspect="1"/>
              </p:cNvSpPr>
              <p:nvPr/>
            </p:nvSpPr>
            <p:spPr bwMode="auto">
              <a:xfrm>
                <a:off x="2515" y="1336"/>
                <a:ext cx="12" cy="62"/>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grpSp>
        <p:grpSp>
          <p:nvGrpSpPr>
            <p:cNvPr id="4" name="Group 4"/>
            <p:cNvGrpSpPr>
              <a:grpSpLocks noChangeAspect="1"/>
            </p:cNvGrpSpPr>
            <p:nvPr/>
          </p:nvGrpSpPr>
          <p:grpSpPr bwMode="auto">
            <a:xfrm>
              <a:off x="2588340" y="3171061"/>
              <a:ext cx="537971" cy="665665"/>
              <a:chOff x="2227" y="1314"/>
              <a:chExt cx="455" cy="563"/>
            </a:xfrm>
          </p:grpSpPr>
          <p:sp>
            <p:nvSpPr>
              <p:cNvPr id="111" name="Freeform 5"/>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2"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3" name="Freeform 7"/>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4"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5" name="Freeform 9"/>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6" name="Freeform 10"/>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7" name="Freeform 11"/>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8" name="Freeform 12"/>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9" name="Freeform 13"/>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0"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1" name="Freeform 15"/>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2" name="Freeform 16"/>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3" name="Freeform 17"/>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4" name="Freeform 18"/>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5" name="Freeform 19"/>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6" name="Freeform 20"/>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7" name="Freeform 21"/>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8" name="Freeform 22"/>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29"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0"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1" name="Freeform 25"/>
              <p:cNvSpPr>
                <a:spLocks noChangeAspect="1"/>
              </p:cNvSpPr>
              <p:nvPr/>
            </p:nvSpPr>
            <p:spPr bwMode="auto">
              <a:xfrm>
                <a:off x="2403" y="1336"/>
                <a:ext cx="12" cy="62"/>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2"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3" name="Freeform 27"/>
              <p:cNvSpPr>
                <a:spLocks noChangeAspect="1"/>
              </p:cNvSpPr>
              <p:nvPr/>
            </p:nvSpPr>
            <p:spPr bwMode="auto">
              <a:xfrm>
                <a:off x="2553" y="1324"/>
                <a:ext cx="16"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34" name="Freeform 28"/>
              <p:cNvSpPr>
                <a:spLocks noChangeAspect="1"/>
              </p:cNvSpPr>
              <p:nvPr/>
            </p:nvSpPr>
            <p:spPr bwMode="auto">
              <a:xfrm>
                <a:off x="2515" y="1336"/>
                <a:ext cx="12" cy="62"/>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grpSp>
        <p:grpSp>
          <p:nvGrpSpPr>
            <p:cNvPr id="5" name="Group 4"/>
            <p:cNvGrpSpPr>
              <a:grpSpLocks noChangeAspect="1"/>
            </p:cNvGrpSpPr>
            <p:nvPr/>
          </p:nvGrpSpPr>
          <p:grpSpPr bwMode="auto">
            <a:xfrm>
              <a:off x="2213872" y="4616684"/>
              <a:ext cx="537971" cy="665665"/>
              <a:chOff x="2227" y="1314"/>
              <a:chExt cx="455" cy="563"/>
            </a:xfrm>
          </p:grpSpPr>
          <p:sp>
            <p:nvSpPr>
              <p:cNvPr id="87" name="Freeform 5"/>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8"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9" name="Freeform 7"/>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0"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1" name="Freeform 9"/>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2" name="Freeform 10"/>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3" name="Freeform 11"/>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4" name="Freeform 12"/>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5" name="Freeform 13"/>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6"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7" name="Freeform 15"/>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8" name="Freeform 16"/>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99" name="Freeform 17"/>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0" name="Freeform 18"/>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1" name="Freeform 19"/>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2" name="Freeform 20"/>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3" name="Freeform 21"/>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4" name="Freeform 22"/>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5"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6"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7" name="Freeform 25"/>
              <p:cNvSpPr>
                <a:spLocks noChangeAspect="1"/>
              </p:cNvSpPr>
              <p:nvPr/>
            </p:nvSpPr>
            <p:spPr bwMode="auto">
              <a:xfrm>
                <a:off x="2403" y="1336"/>
                <a:ext cx="12" cy="62"/>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8"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09" name="Freeform 27"/>
              <p:cNvSpPr>
                <a:spLocks noChangeAspect="1"/>
              </p:cNvSpPr>
              <p:nvPr/>
            </p:nvSpPr>
            <p:spPr bwMode="auto">
              <a:xfrm>
                <a:off x="2553" y="1324"/>
                <a:ext cx="16"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110" name="Freeform 28"/>
              <p:cNvSpPr>
                <a:spLocks noChangeAspect="1"/>
              </p:cNvSpPr>
              <p:nvPr/>
            </p:nvSpPr>
            <p:spPr bwMode="auto">
              <a:xfrm>
                <a:off x="2515" y="1336"/>
                <a:ext cx="12" cy="62"/>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grpSp>
        <p:grpSp>
          <p:nvGrpSpPr>
            <p:cNvPr id="6" name="Group 4"/>
            <p:cNvGrpSpPr>
              <a:grpSpLocks noChangeAspect="1"/>
            </p:cNvGrpSpPr>
            <p:nvPr/>
          </p:nvGrpSpPr>
          <p:grpSpPr bwMode="auto">
            <a:xfrm>
              <a:off x="3581117" y="4433803"/>
              <a:ext cx="537971" cy="665665"/>
              <a:chOff x="2227" y="1314"/>
              <a:chExt cx="455" cy="563"/>
            </a:xfrm>
          </p:grpSpPr>
          <p:sp>
            <p:nvSpPr>
              <p:cNvPr id="63" name="Freeform 5"/>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4"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5" name="Freeform 7"/>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6"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7" name="Freeform 9"/>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8" name="Freeform 10"/>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9" name="Freeform 11"/>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0" name="Freeform 12"/>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1" name="Freeform 13"/>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2"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3" name="Freeform 15"/>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4" name="Freeform 16"/>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5" name="Freeform 17"/>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6" name="Freeform 18"/>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7" name="Freeform 19"/>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8" name="Freeform 20"/>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79" name="Freeform 21"/>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0" name="Freeform 22"/>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1"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2"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3" name="Freeform 25"/>
              <p:cNvSpPr>
                <a:spLocks noChangeAspect="1"/>
              </p:cNvSpPr>
              <p:nvPr/>
            </p:nvSpPr>
            <p:spPr bwMode="auto">
              <a:xfrm>
                <a:off x="2403" y="1336"/>
                <a:ext cx="12" cy="62"/>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4"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5" name="Freeform 27"/>
              <p:cNvSpPr>
                <a:spLocks noChangeAspect="1"/>
              </p:cNvSpPr>
              <p:nvPr/>
            </p:nvSpPr>
            <p:spPr bwMode="auto">
              <a:xfrm>
                <a:off x="2553" y="1324"/>
                <a:ext cx="16"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86" name="Freeform 28"/>
              <p:cNvSpPr>
                <a:spLocks noChangeAspect="1"/>
              </p:cNvSpPr>
              <p:nvPr/>
            </p:nvSpPr>
            <p:spPr bwMode="auto">
              <a:xfrm>
                <a:off x="2515" y="1336"/>
                <a:ext cx="12" cy="62"/>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grpSp>
        <p:grpSp>
          <p:nvGrpSpPr>
            <p:cNvPr id="7" name="Group 4"/>
            <p:cNvGrpSpPr>
              <a:grpSpLocks noChangeAspect="1"/>
            </p:cNvGrpSpPr>
            <p:nvPr/>
          </p:nvGrpSpPr>
          <p:grpSpPr bwMode="auto">
            <a:xfrm>
              <a:off x="4251677" y="3441025"/>
              <a:ext cx="537971" cy="665665"/>
              <a:chOff x="2227" y="1314"/>
              <a:chExt cx="455" cy="563"/>
            </a:xfrm>
          </p:grpSpPr>
          <p:sp>
            <p:nvSpPr>
              <p:cNvPr id="39" name="Freeform 5"/>
              <p:cNvSpPr>
                <a:spLocks noChangeAspect="1"/>
              </p:cNvSpPr>
              <p:nvPr/>
            </p:nvSpPr>
            <p:spPr bwMode="auto">
              <a:xfrm>
                <a:off x="2487" y="1738"/>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0" name="Freeform 6"/>
              <p:cNvSpPr>
                <a:spLocks noChangeAspect="1"/>
              </p:cNvSpPr>
              <p:nvPr/>
            </p:nvSpPr>
            <p:spPr bwMode="auto">
              <a:xfrm>
                <a:off x="2617" y="1682"/>
                <a:ext cx="65" cy="72"/>
              </a:xfrm>
              <a:custGeom>
                <a:avLst/>
                <a:gdLst>
                  <a:gd name="T0" fmla="*/ 0 w 65"/>
                  <a:gd name="T1" fmla="*/ 72 h 72"/>
                  <a:gd name="T2" fmla="*/ 65 w 65"/>
                  <a:gd name="T3" fmla="*/ 16 h 72"/>
                  <a:gd name="T4" fmla="*/ 65 w 65"/>
                  <a:gd name="T5" fmla="*/ 0 h 72"/>
                  <a:gd name="T6" fmla="*/ 0 w 65"/>
                  <a:gd name="T7" fmla="*/ 56 h 72"/>
                  <a:gd name="T8" fmla="*/ 0 w 65"/>
                  <a:gd name="T9" fmla="*/ 72 h 72"/>
                  <a:gd name="T10" fmla="*/ 0 w 65"/>
                  <a:gd name="T11" fmla="*/ 72 h 72"/>
                  <a:gd name="T12" fmla="*/ 0 60000 65536"/>
                  <a:gd name="T13" fmla="*/ 0 60000 65536"/>
                  <a:gd name="T14" fmla="*/ 0 60000 65536"/>
                  <a:gd name="T15" fmla="*/ 0 60000 65536"/>
                  <a:gd name="T16" fmla="*/ 0 60000 65536"/>
                  <a:gd name="T17" fmla="*/ 0 60000 65536"/>
                  <a:gd name="T18" fmla="*/ 0 w 65"/>
                  <a:gd name="T19" fmla="*/ 0 h 72"/>
                  <a:gd name="T20" fmla="*/ 65 w 6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5" h="72">
                    <a:moveTo>
                      <a:pt x="0" y="72"/>
                    </a:moveTo>
                    <a:lnTo>
                      <a:pt x="65" y="16"/>
                    </a:lnTo>
                    <a:lnTo>
                      <a:pt x="65" y="0"/>
                    </a:lnTo>
                    <a:lnTo>
                      <a:pt x="0" y="56"/>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1" name="Freeform 7"/>
              <p:cNvSpPr>
                <a:spLocks noChangeAspect="1"/>
              </p:cNvSpPr>
              <p:nvPr/>
            </p:nvSpPr>
            <p:spPr bwMode="auto">
              <a:xfrm>
                <a:off x="2423" y="1682"/>
                <a:ext cx="64" cy="72"/>
              </a:xfrm>
              <a:custGeom>
                <a:avLst/>
                <a:gdLst>
                  <a:gd name="T0" fmla="*/ 64 w 64"/>
                  <a:gd name="T1" fmla="*/ 72 h 72"/>
                  <a:gd name="T2" fmla="*/ 0 w 64"/>
                  <a:gd name="T3" fmla="*/ 16 h 72"/>
                  <a:gd name="T4" fmla="*/ 0 w 64"/>
                  <a:gd name="T5" fmla="*/ 0 h 72"/>
                  <a:gd name="T6" fmla="*/ 64 w 64"/>
                  <a:gd name="T7" fmla="*/ 56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6"/>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2" name="Freeform 8"/>
              <p:cNvSpPr>
                <a:spLocks noChangeAspect="1"/>
              </p:cNvSpPr>
              <p:nvPr/>
            </p:nvSpPr>
            <p:spPr bwMode="auto">
              <a:xfrm>
                <a:off x="2423" y="1628"/>
                <a:ext cx="259" cy="110"/>
              </a:xfrm>
              <a:custGeom>
                <a:avLst/>
                <a:gdLst>
                  <a:gd name="T0" fmla="*/ 259 w 259"/>
                  <a:gd name="T1" fmla="*/ 54 h 110"/>
                  <a:gd name="T2" fmla="*/ 227 w 259"/>
                  <a:gd name="T3" fmla="*/ 82 h 110"/>
                  <a:gd name="T4" fmla="*/ 194 w 259"/>
                  <a:gd name="T5" fmla="*/ 110 h 110"/>
                  <a:gd name="T6" fmla="*/ 130 w 259"/>
                  <a:gd name="T7" fmla="*/ 110 h 110"/>
                  <a:gd name="T8" fmla="*/ 64 w 259"/>
                  <a:gd name="T9" fmla="*/ 110 h 110"/>
                  <a:gd name="T10" fmla="*/ 32 w 259"/>
                  <a:gd name="T11" fmla="*/ 82 h 110"/>
                  <a:gd name="T12" fmla="*/ 0 w 259"/>
                  <a:gd name="T13" fmla="*/ 54 h 110"/>
                  <a:gd name="T14" fmla="*/ 32 w 259"/>
                  <a:gd name="T15" fmla="*/ 26 h 110"/>
                  <a:gd name="T16" fmla="*/ 64 w 259"/>
                  <a:gd name="T17" fmla="*/ 0 h 110"/>
                  <a:gd name="T18" fmla="*/ 130 w 259"/>
                  <a:gd name="T19" fmla="*/ 0 h 110"/>
                  <a:gd name="T20" fmla="*/ 194 w 259"/>
                  <a:gd name="T21" fmla="*/ 0 h 110"/>
                  <a:gd name="T22" fmla="*/ 227 w 259"/>
                  <a:gd name="T23" fmla="*/ 26 h 110"/>
                  <a:gd name="T24" fmla="*/ 259 w 259"/>
                  <a:gd name="T25" fmla="*/ 54 h 110"/>
                  <a:gd name="T26" fmla="*/ 259 w 259"/>
                  <a:gd name="T27" fmla="*/ 54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0"/>
                  <a:gd name="T44" fmla="*/ 259 w 259"/>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0">
                    <a:moveTo>
                      <a:pt x="259" y="54"/>
                    </a:moveTo>
                    <a:lnTo>
                      <a:pt x="227" y="82"/>
                    </a:lnTo>
                    <a:lnTo>
                      <a:pt x="194" y="110"/>
                    </a:lnTo>
                    <a:lnTo>
                      <a:pt x="130" y="110"/>
                    </a:lnTo>
                    <a:lnTo>
                      <a:pt x="64" y="110"/>
                    </a:lnTo>
                    <a:lnTo>
                      <a:pt x="32" y="82"/>
                    </a:lnTo>
                    <a:lnTo>
                      <a:pt x="0" y="54"/>
                    </a:lnTo>
                    <a:lnTo>
                      <a:pt x="32" y="26"/>
                    </a:lnTo>
                    <a:lnTo>
                      <a:pt x="64" y="0"/>
                    </a:lnTo>
                    <a:lnTo>
                      <a:pt x="130" y="0"/>
                    </a:lnTo>
                    <a:lnTo>
                      <a:pt x="194" y="0"/>
                    </a:lnTo>
                    <a:lnTo>
                      <a:pt x="227" y="26"/>
                    </a:lnTo>
                    <a:lnTo>
                      <a:pt x="259" y="54"/>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3" name="Freeform 9"/>
              <p:cNvSpPr>
                <a:spLocks noChangeAspect="1"/>
              </p:cNvSpPr>
              <p:nvPr/>
            </p:nvSpPr>
            <p:spPr bwMode="auto">
              <a:xfrm>
                <a:off x="2291" y="1798"/>
                <a:ext cx="130" cy="18"/>
              </a:xfrm>
              <a:custGeom>
                <a:avLst/>
                <a:gdLst>
                  <a:gd name="T0" fmla="*/ 130 w 130"/>
                  <a:gd name="T1" fmla="*/ 18 h 18"/>
                  <a:gd name="T2" fmla="*/ 0 w 130"/>
                  <a:gd name="T3" fmla="*/ 18 h 18"/>
                  <a:gd name="T4" fmla="*/ 0 w 130"/>
                  <a:gd name="T5" fmla="*/ 0 h 18"/>
                  <a:gd name="T6" fmla="*/ 130 w 130"/>
                  <a:gd name="T7" fmla="*/ 0 h 18"/>
                  <a:gd name="T8" fmla="*/ 130 w 130"/>
                  <a:gd name="T9" fmla="*/ 18 h 18"/>
                  <a:gd name="T10" fmla="*/ 130 w 130"/>
                  <a:gd name="T11" fmla="*/ 18 h 18"/>
                  <a:gd name="T12" fmla="*/ 0 60000 65536"/>
                  <a:gd name="T13" fmla="*/ 0 60000 65536"/>
                  <a:gd name="T14" fmla="*/ 0 60000 65536"/>
                  <a:gd name="T15" fmla="*/ 0 60000 65536"/>
                  <a:gd name="T16" fmla="*/ 0 60000 65536"/>
                  <a:gd name="T17" fmla="*/ 0 60000 65536"/>
                  <a:gd name="T18" fmla="*/ 0 w 130"/>
                  <a:gd name="T19" fmla="*/ 0 h 18"/>
                  <a:gd name="T20" fmla="*/ 130 w 130"/>
                  <a:gd name="T21" fmla="*/ 18 h 18"/>
                </a:gdLst>
                <a:ahLst/>
                <a:cxnLst>
                  <a:cxn ang="T12">
                    <a:pos x="T0" y="T1"/>
                  </a:cxn>
                  <a:cxn ang="T13">
                    <a:pos x="T2" y="T3"/>
                  </a:cxn>
                  <a:cxn ang="T14">
                    <a:pos x="T4" y="T5"/>
                  </a:cxn>
                  <a:cxn ang="T15">
                    <a:pos x="T6" y="T7"/>
                  </a:cxn>
                  <a:cxn ang="T16">
                    <a:pos x="T8" y="T9"/>
                  </a:cxn>
                  <a:cxn ang="T17">
                    <a:pos x="T10" y="T11"/>
                  </a:cxn>
                </a:cxnLst>
                <a:rect l="T18" t="T19" r="T20" b="T21"/>
                <a:pathLst>
                  <a:path w="130" h="18">
                    <a:moveTo>
                      <a:pt x="130" y="18"/>
                    </a:moveTo>
                    <a:lnTo>
                      <a:pt x="0" y="18"/>
                    </a:lnTo>
                    <a:lnTo>
                      <a:pt x="0" y="0"/>
                    </a:lnTo>
                    <a:lnTo>
                      <a:pt x="130" y="0"/>
                    </a:lnTo>
                    <a:lnTo>
                      <a:pt x="130" y="18"/>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4" name="Freeform 10"/>
              <p:cNvSpPr>
                <a:spLocks noChangeAspect="1"/>
              </p:cNvSpPr>
              <p:nvPr/>
            </p:nvSpPr>
            <p:spPr bwMode="auto">
              <a:xfrm>
                <a:off x="2421" y="1744"/>
                <a:ext cx="64" cy="72"/>
              </a:xfrm>
              <a:custGeom>
                <a:avLst/>
                <a:gdLst>
                  <a:gd name="T0" fmla="*/ 0 w 64"/>
                  <a:gd name="T1" fmla="*/ 72 h 72"/>
                  <a:gd name="T2" fmla="*/ 64 w 64"/>
                  <a:gd name="T3" fmla="*/ 16 h 72"/>
                  <a:gd name="T4" fmla="*/ 64 w 64"/>
                  <a:gd name="T5" fmla="*/ 0 h 72"/>
                  <a:gd name="T6" fmla="*/ 0 w 64"/>
                  <a:gd name="T7" fmla="*/ 54 h 72"/>
                  <a:gd name="T8" fmla="*/ 0 w 64"/>
                  <a:gd name="T9" fmla="*/ 72 h 72"/>
                  <a:gd name="T10" fmla="*/ 0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0" y="72"/>
                    </a:moveTo>
                    <a:lnTo>
                      <a:pt x="64" y="16"/>
                    </a:lnTo>
                    <a:lnTo>
                      <a:pt x="64" y="0"/>
                    </a:lnTo>
                    <a:lnTo>
                      <a:pt x="0" y="54"/>
                    </a:lnTo>
                    <a:lnTo>
                      <a:pt x="0"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5" name="Freeform 11"/>
              <p:cNvSpPr>
                <a:spLocks noChangeAspect="1"/>
              </p:cNvSpPr>
              <p:nvPr/>
            </p:nvSpPr>
            <p:spPr bwMode="auto">
              <a:xfrm>
                <a:off x="2227" y="1744"/>
                <a:ext cx="64" cy="72"/>
              </a:xfrm>
              <a:custGeom>
                <a:avLst/>
                <a:gdLst>
                  <a:gd name="T0" fmla="*/ 64 w 64"/>
                  <a:gd name="T1" fmla="*/ 72 h 72"/>
                  <a:gd name="T2" fmla="*/ 0 w 64"/>
                  <a:gd name="T3" fmla="*/ 16 h 72"/>
                  <a:gd name="T4" fmla="*/ 0 w 64"/>
                  <a:gd name="T5" fmla="*/ 0 h 72"/>
                  <a:gd name="T6" fmla="*/ 64 w 64"/>
                  <a:gd name="T7" fmla="*/ 54 h 72"/>
                  <a:gd name="T8" fmla="*/ 64 w 64"/>
                  <a:gd name="T9" fmla="*/ 72 h 72"/>
                  <a:gd name="T10" fmla="*/ 64 w 64"/>
                  <a:gd name="T11" fmla="*/ 72 h 72"/>
                  <a:gd name="T12" fmla="*/ 0 60000 65536"/>
                  <a:gd name="T13" fmla="*/ 0 60000 65536"/>
                  <a:gd name="T14" fmla="*/ 0 60000 65536"/>
                  <a:gd name="T15" fmla="*/ 0 60000 65536"/>
                  <a:gd name="T16" fmla="*/ 0 60000 65536"/>
                  <a:gd name="T17" fmla="*/ 0 60000 65536"/>
                  <a:gd name="T18" fmla="*/ 0 w 64"/>
                  <a:gd name="T19" fmla="*/ 0 h 72"/>
                  <a:gd name="T20" fmla="*/ 64 w 6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64" h="72">
                    <a:moveTo>
                      <a:pt x="64" y="72"/>
                    </a:moveTo>
                    <a:lnTo>
                      <a:pt x="0" y="16"/>
                    </a:lnTo>
                    <a:lnTo>
                      <a:pt x="0" y="0"/>
                    </a:lnTo>
                    <a:lnTo>
                      <a:pt x="64" y="54"/>
                    </a:lnTo>
                    <a:lnTo>
                      <a:pt x="64" y="7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6" name="Freeform 12"/>
              <p:cNvSpPr>
                <a:spLocks noChangeAspect="1"/>
              </p:cNvSpPr>
              <p:nvPr/>
            </p:nvSpPr>
            <p:spPr bwMode="auto">
              <a:xfrm>
                <a:off x="2227" y="1688"/>
                <a:ext cx="258" cy="110"/>
              </a:xfrm>
              <a:custGeom>
                <a:avLst/>
                <a:gdLst>
                  <a:gd name="T0" fmla="*/ 258 w 258"/>
                  <a:gd name="T1" fmla="*/ 56 h 110"/>
                  <a:gd name="T2" fmla="*/ 226 w 258"/>
                  <a:gd name="T3" fmla="*/ 84 h 110"/>
                  <a:gd name="T4" fmla="*/ 194 w 258"/>
                  <a:gd name="T5" fmla="*/ 110 h 110"/>
                  <a:gd name="T6" fmla="*/ 128 w 258"/>
                  <a:gd name="T7" fmla="*/ 110 h 110"/>
                  <a:gd name="T8" fmla="*/ 64 w 258"/>
                  <a:gd name="T9" fmla="*/ 110 h 110"/>
                  <a:gd name="T10" fmla="*/ 32 w 258"/>
                  <a:gd name="T11" fmla="*/ 84 h 110"/>
                  <a:gd name="T12" fmla="*/ 0 w 258"/>
                  <a:gd name="T13" fmla="*/ 56 h 110"/>
                  <a:gd name="T14" fmla="*/ 32 w 258"/>
                  <a:gd name="T15" fmla="*/ 28 h 110"/>
                  <a:gd name="T16" fmla="*/ 64 w 258"/>
                  <a:gd name="T17" fmla="*/ 0 h 110"/>
                  <a:gd name="T18" fmla="*/ 128 w 258"/>
                  <a:gd name="T19" fmla="*/ 0 h 110"/>
                  <a:gd name="T20" fmla="*/ 194 w 258"/>
                  <a:gd name="T21" fmla="*/ 0 h 110"/>
                  <a:gd name="T22" fmla="*/ 226 w 258"/>
                  <a:gd name="T23" fmla="*/ 28 h 110"/>
                  <a:gd name="T24" fmla="*/ 258 w 258"/>
                  <a:gd name="T25" fmla="*/ 56 h 110"/>
                  <a:gd name="T26" fmla="*/ 258 w 258"/>
                  <a:gd name="T27" fmla="*/ 56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110"/>
                  <a:gd name="T44" fmla="*/ 258 w 258"/>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110">
                    <a:moveTo>
                      <a:pt x="258" y="56"/>
                    </a:moveTo>
                    <a:lnTo>
                      <a:pt x="226" y="84"/>
                    </a:lnTo>
                    <a:lnTo>
                      <a:pt x="194" y="110"/>
                    </a:lnTo>
                    <a:lnTo>
                      <a:pt x="128" y="110"/>
                    </a:lnTo>
                    <a:lnTo>
                      <a:pt x="64" y="110"/>
                    </a:lnTo>
                    <a:lnTo>
                      <a:pt x="32" y="84"/>
                    </a:lnTo>
                    <a:lnTo>
                      <a:pt x="0" y="56"/>
                    </a:lnTo>
                    <a:lnTo>
                      <a:pt x="32" y="28"/>
                    </a:lnTo>
                    <a:lnTo>
                      <a:pt x="64" y="0"/>
                    </a:lnTo>
                    <a:lnTo>
                      <a:pt x="128" y="0"/>
                    </a:lnTo>
                    <a:lnTo>
                      <a:pt x="194" y="0"/>
                    </a:lnTo>
                    <a:lnTo>
                      <a:pt x="226" y="28"/>
                    </a:lnTo>
                    <a:lnTo>
                      <a:pt x="258"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7" name="Freeform 13"/>
              <p:cNvSpPr>
                <a:spLocks noChangeAspect="1"/>
              </p:cNvSpPr>
              <p:nvPr/>
            </p:nvSpPr>
            <p:spPr bwMode="auto">
              <a:xfrm>
                <a:off x="2487" y="1861"/>
                <a:ext cx="130" cy="16"/>
              </a:xfrm>
              <a:custGeom>
                <a:avLst/>
                <a:gdLst>
                  <a:gd name="T0" fmla="*/ 130 w 130"/>
                  <a:gd name="T1" fmla="*/ 16 h 16"/>
                  <a:gd name="T2" fmla="*/ 0 w 130"/>
                  <a:gd name="T3" fmla="*/ 16 h 16"/>
                  <a:gd name="T4" fmla="*/ 0 w 130"/>
                  <a:gd name="T5" fmla="*/ 0 h 16"/>
                  <a:gd name="T6" fmla="*/ 130 w 130"/>
                  <a:gd name="T7" fmla="*/ 0 h 16"/>
                  <a:gd name="T8" fmla="*/ 130 w 130"/>
                  <a:gd name="T9" fmla="*/ 16 h 16"/>
                  <a:gd name="T10" fmla="*/ 130 w 130"/>
                  <a:gd name="T11" fmla="*/ 16 h 16"/>
                  <a:gd name="T12" fmla="*/ 0 60000 65536"/>
                  <a:gd name="T13" fmla="*/ 0 60000 65536"/>
                  <a:gd name="T14" fmla="*/ 0 60000 65536"/>
                  <a:gd name="T15" fmla="*/ 0 60000 65536"/>
                  <a:gd name="T16" fmla="*/ 0 60000 65536"/>
                  <a:gd name="T17" fmla="*/ 0 60000 65536"/>
                  <a:gd name="T18" fmla="*/ 0 w 130"/>
                  <a:gd name="T19" fmla="*/ 0 h 16"/>
                  <a:gd name="T20" fmla="*/ 130 w 130"/>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0" h="16">
                    <a:moveTo>
                      <a:pt x="130" y="16"/>
                    </a:moveTo>
                    <a:lnTo>
                      <a:pt x="0" y="16"/>
                    </a:lnTo>
                    <a:lnTo>
                      <a:pt x="0" y="0"/>
                    </a:lnTo>
                    <a:lnTo>
                      <a:pt x="130" y="0"/>
                    </a:lnTo>
                    <a:lnTo>
                      <a:pt x="130" y="16"/>
                    </a:lnTo>
                    <a:close/>
                  </a:path>
                </a:pathLst>
              </a:custGeom>
              <a:solidFill>
                <a:srgbClr val="45648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8" name="Freeform 14"/>
              <p:cNvSpPr>
                <a:spLocks noChangeAspect="1"/>
              </p:cNvSpPr>
              <p:nvPr/>
            </p:nvSpPr>
            <p:spPr bwMode="auto">
              <a:xfrm>
                <a:off x="2617" y="1806"/>
                <a:ext cx="65" cy="71"/>
              </a:xfrm>
              <a:custGeom>
                <a:avLst/>
                <a:gdLst>
                  <a:gd name="T0" fmla="*/ 0 w 65"/>
                  <a:gd name="T1" fmla="*/ 71 h 71"/>
                  <a:gd name="T2" fmla="*/ 65 w 65"/>
                  <a:gd name="T3" fmla="*/ 17 h 71"/>
                  <a:gd name="T4" fmla="*/ 65 w 65"/>
                  <a:gd name="T5" fmla="*/ 0 h 71"/>
                  <a:gd name="T6" fmla="*/ 0 w 65"/>
                  <a:gd name="T7" fmla="*/ 55 h 71"/>
                  <a:gd name="T8" fmla="*/ 0 w 65"/>
                  <a:gd name="T9" fmla="*/ 71 h 71"/>
                  <a:gd name="T10" fmla="*/ 0 w 65"/>
                  <a:gd name="T11" fmla="*/ 71 h 71"/>
                  <a:gd name="T12" fmla="*/ 0 60000 65536"/>
                  <a:gd name="T13" fmla="*/ 0 60000 65536"/>
                  <a:gd name="T14" fmla="*/ 0 60000 65536"/>
                  <a:gd name="T15" fmla="*/ 0 60000 65536"/>
                  <a:gd name="T16" fmla="*/ 0 60000 65536"/>
                  <a:gd name="T17" fmla="*/ 0 60000 65536"/>
                  <a:gd name="T18" fmla="*/ 0 w 65"/>
                  <a:gd name="T19" fmla="*/ 0 h 71"/>
                  <a:gd name="T20" fmla="*/ 65 w 6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5" h="71">
                    <a:moveTo>
                      <a:pt x="0" y="71"/>
                    </a:moveTo>
                    <a:lnTo>
                      <a:pt x="65" y="17"/>
                    </a:lnTo>
                    <a:lnTo>
                      <a:pt x="65" y="0"/>
                    </a:lnTo>
                    <a:lnTo>
                      <a:pt x="0" y="55"/>
                    </a:lnTo>
                    <a:lnTo>
                      <a:pt x="0"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49" name="Freeform 15"/>
              <p:cNvSpPr>
                <a:spLocks noChangeAspect="1"/>
              </p:cNvSpPr>
              <p:nvPr/>
            </p:nvSpPr>
            <p:spPr bwMode="auto">
              <a:xfrm>
                <a:off x="2423" y="1806"/>
                <a:ext cx="64" cy="71"/>
              </a:xfrm>
              <a:custGeom>
                <a:avLst/>
                <a:gdLst>
                  <a:gd name="T0" fmla="*/ 64 w 64"/>
                  <a:gd name="T1" fmla="*/ 71 h 71"/>
                  <a:gd name="T2" fmla="*/ 0 w 64"/>
                  <a:gd name="T3" fmla="*/ 17 h 71"/>
                  <a:gd name="T4" fmla="*/ 0 w 64"/>
                  <a:gd name="T5" fmla="*/ 0 h 71"/>
                  <a:gd name="T6" fmla="*/ 64 w 64"/>
                  <a:gd name="T7" fmla="*/ 55 h 71"/>
                  <a:gd name="T8" fmla="*/ 64 w 64"/>
                  <a:gd name="T9" fmla="*/ 71 h 71"/>
                  <a:gd name="T10" fmla="*/ 64 w 64"/>
                  <a:gd name="T11" fmla="*/ 71 h 71"/>
                  <a:gd name="T12" fmla="*/ 0 60000 65536"/>
                  <a:gd name="T13" fmla="*/ 0 60000 65536"/>
                  <a:gd name="T14" fmla="*/ 0 60000 65536"/>
                  <a:gd name="T15" fmla="*/ 0 60000 65536"/>
                  <a:gd name="T16" fmla="*/ 0 60000 65536"/>
                  <a:gd name="T17" fmla="*/ 0 60000 65536"/>
                  <a:gd name="T18" fmla="*/ 0 w 64"/>
                  <a:gd name="T19" fmla="*/ 0 h 71"/>
                  <a:gd name="T20" fmla="*/ 64 w 6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64" h="71">
                    <a:moveTo>
                      <a:pt x="64" y="71"/>
                    </a:moveTo>
                    <a:lnTo>
                      <a:pt x="0" y="17"/>
                    </a:lnTo>
                    <a:lnTo>
                      <a:pt x="0" y="0"/>
                    </a:lnTo>
                    <a:lnTo>
                      <a:pt x="64" y="55"/>
                    </a:lnTo>
                    <a:lnTo>
                      <a:pt x="64" y="7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0" name="Freeform 16"/>
              <p:cNvSpPr>
                <a:spLocks noChangeAspect="1"/>
              </p:cNvSpPr>
              <p:nvPr/>
            </p:nvSpPr>
            <p:spPr bwMode="auto">
              <a:xfrm>
                <a:off x="2423" y="1750"/>
                <a:ext cx="259" cy="111"/>
              </a:xfrm>
              <a:custGeom>
                <a:avLst/>
                <a:gdLst>
                  <a:gd name="T0" fmla="*/ 259 w 259"/>
                  <a:gd name="T1" fmla="*/ 56 h 111"/>
                  <a:gd name="T2" fmla="*/ 227 w 259"/>
                  <a:gd name="T3" fmla="*/ 85 h 111"/>
                  <a:gd name="T4" fmla="*/ 194 w 259"/>
                  <a:gd name="T5" fmla="*/ 111 h 111"/>
                  <a:gd name="T6" fmla="*/ 130 w 259"/>
                  <a:gd name="T7" fmla="*/ 111 h 111"/>
                  <a:gd name="T8" fmla="*/ 64 w 259"/>
                  <a:gd name="T9" fmla="*/ 111 h 111"/>
                  <a:gd name="T10" fmla="*/ 32 w 259"/>
                  <a:gd name="T11" fmla="*/ 85 h 111"/>
                  <a:gd name="T12" fmla="*/ 0 w 259"/>
                  <a:gd name="T13" fmla="*/ 56 h 111"/>
                  <a:gd name="T14" fmla="*/ 32 w 259"/>
                  <a:gd name="T15" fmla="*/ 28 h 111"/>
                  <a:gd name="T16" fmla="*/ 64 w 259"/>
                  <a:gd name="T17" fmla="*/ 0 h 111"/>
                  <a:gd name="T18" fmla="*/ 130 w 259"/>
                  <a:gd name="T19" fmla="*/ 0 h 111"/>
                  <a:gd name="T20" fmla="*/ 194 w 259"/>
                  <a:gd name="T21" fmla="*/ 0 h 111"/>
                  <a:gd name="T22" fmla="*/ 227 w 259"/>
                  <a:gd name="T23" fmla="*/ 28 h 111"/>
                  <a:gd name="T24" fmla="*/ 259 w 259"/>
                  <a:gd name="T25" fmla="*/ 56 h 111"/>
                  <a:gd name="T26" fmla="*/ 259 w 259"/>
                  <a:gd name="T27" fmla="*/ 56 h 1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111"/>
                  <a:gd name="T44" fmla="*/ 259 w 259"/>
                  <a:gd name="T45" fmla="*/ 111 h 1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111">
                    <a:moveTo>
                      <a:pt x="259" y="56"/>
                    </a:moveTo>
                    <a:lnTo>
                      <a:pt x="227" y="85"/>
                    </a:lnTo>
                    <a:lnTo>
                      <a:pt x="194" y="111"/>
                    </a:lnTo>
                    <a:lnTo>
                      <a:pt x="130" y="111"/>
                    </a:lnTo>
                    <a:lnTo>
                      <a:pt x="64" y="111"/>
                    </a:lnTo>
                    <a:lnTo>
                      <a:pt x="32" y="85"/>
                    </a:lnTo>
                    <a:lnTo>
                      <a:pt x="0" y="56"/>
                    </a:lnTo>
                    <a:lnTo>
                      <a:pt x="32" y="28"/>
                    </a:lnTo>
                    <a:lnTo>
                      <a:pt x="64" y="0"/>
                    </a:lnTo>
                    <a:lnTo>
                      <a:pt x="130" y="0"/>
                    </a:lnTo>
                    <a:lnTo>
                      <a:pt x="194" y="0"/>
                    </a:lnTo>
                    <a:lnTo>
                      <a:pt x="227" y="28"/>
                    </a:lnTo>
                    <a:lnTo>
                      <a:pt x="259" y="56"/>
                    </a:lnTo>
                    <a:close/>
                  </a:path>
                </a:pathLst>
              </a:custGeom>
              <a:solidFill>
                <a:srgbClr val="8BA6BD"/>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1" name="Freeform 17"/>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2" name="Freeform 18"/>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3" name="Freeform 19"/>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4" name="Freeform 20"/>
              <p:cNvSpPr>
                <a:spLocks noChangeAspect="1"/>
              </p:cNvSpPr>
              <p:nvPr/>
            </p:nvSpPr>
            <p:spPr bwMode="auto">
              <a:xfrm>
                <a:off x="2459" y="1342"/>
                <a:ext cx="14" cy="16"/>
              </a:xfrm>
              <a:custGeom>
                <a:avLst/>
                <a:gdLst>
                  <a:gd name="T0" fmla="*/ 2 w 14"/>
                  <a:gd name="T1" fmla="*/ 0 h 16"/>
                  <a:gd name="T2" fmla="*/ 12 w 14"/>
                  <a:gd name="T3" fmla="*/ 0 h 16"/>
                  <a:gd name="T4" fmla="*/ 14 w 14"/>
                  <a:gd name="T5" fmla="*/ 16 h 16"/>
                  <a:gd name="T6" fmla="*/ 0 w 14"/>
                  <a:gd name="T7" fmla="*/ 16 h 16"/>
                  <a:gd name="T8" fmla="*/ 2 w 14"/>
                  <a:gd name="T9" fmla="*/ 0 h 16"/>
                  <a:gd name="T10" fmla="*/ 2 w 14"/>
                  <a:gd name="T11" fmla="*/ 0 h 16"/>
                  <a:gd name="T12" fmla="*/ 0 60000 65536"/>
                  <a:gd name="T13" fmla="*/ 0 60000 65536"/>
                  <a:gd name="T14" fmla="*/ 0 60000 65536"/>
                  <a:gd name="T15" fmla="*/ 0 60000 65536"/>
                  <a:gd name="T16" fmla="*/ 0 60000 65536"/>
                  <a:gd name="T17" fmla="*/ 0 60000 65536"/>
                  <a:gd name="T18" fmla="*/ 0 w 14"/>
                  <a:gd name="T19" fmla="*/ 0 h 16"/>
                  <a:gd name="T20" fmla="*/ 14 w 14"/>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4" h="16">
                    <a:moveTo>
                      <a:pt x="2" y="0"/>
                    </a:moveTo>
                    <a:lnTo>
                      <a:pt x="12" y="0"/>
                    </a:lnTo>
                    <a:lnTo>
                      <a:pt x="14" y="16"/>
                    </a:lnTo>
                    <a:lnTo>
                      <a:pt x="0" y="16"/>
                    </a:lnTo>
                    <a:lnTo>
                      <a:pt x="2"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5" name="Freeform 21"/>
              <p:cNvSpPr>
                <a:spLocks noChangeAspect="1"/>
              </p:cNvSpPr>
              <p:nvPr/>
            </p:nvSpPr>
            <p:spPr bwMode="auto">
              <a:xfrm>
                <a:off x="2447" y="1354"/>
                <a:ext cx="38" cy="8"/>
              </a:xfrm>
              <a:custGeom>
                <a:avLst/>
                <a:gdLst>
                  <a:gd name="T0" fmla="*/ 18 w 38"/>
                  <a:gd name="T1" fmla="*/ 0 h 8"/>
                  <a:gd name="T2" fmla="*/ 28 w 38"/>
                  <a:gd name="T3" fmla="*/ 4 h 8"/>
                  <a:gd name="T4" fmla="*/ 38 w 38"/>
                  <a:gd name="T5" fmla="*/ 8 h 8"/>
                  <a:gd name="T6" fmla="*/ 18 w 38"/>
                  <a:gd name="T7" fmla="*/ 8 h 8"/>
                  <a:gd name="T8" fmla="*/ 0 w 38"/>
                  <a:gd name="T9" fmla="*/ 8 h 8"/>
                  <a:gd name="T10" fmla="*/ 10 w 38"/>
                  <a:gd name="T11" fmla="*/ 4 h 8"/>
                  <a:gd name="T12" fmla="*/ 18 w 38"/>
                  <a:gd name="T13" fmla="*/ 0 h 8"/>
                  <a:gd name="T14" fmla="*/ 18 w 38"/>
                  <a:gd name="T15" fmla="*/ 0 h 8"/>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8"/>
                  <a:gd name="T26" fmla="*/ 38 w 38"/>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8">
                    <a:moveTo>
                      <a:pt x="18" y="0"/>
                    </a:moveTo>
                    <a:lnTo>
                      <a:pt x="28" y="4"/>
                    </a:lnTo>
                    <a:lnTo>
                      <a:pt x="38" y="8"/>
                    </a:lnTo>
                    <a:lnTo>
                      <a:pt x="18" y="8"/>
                    </a:lnTo>
                    <a:lnTo>
                      <a:pt x="0" y="8"/>
                    </a:lnTo>
                    <a:lnTo>
                      <a:pt x="10" y="4"/>
                    </a:lnTo>
                    <a:lnTo>
                      <a:pt x="18" y="0"/>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6" name="Freeform 22"/>
              <p:cNvSpPr>
                <a:spLocks noChangeAspect="1" noEditPoints="1"/>
              </p:cNvSpPr>
              <p:nvPr/>
            </p:nvSpPr>
            <p:spPr bwMode="auto">
              <a:xfrm>
                <a:off x="2347" y="1362"/>
                <a:ext cx="238" cy="366"/>
              </a:xfrm>
              <a:custGeom>
                <a:avLst/>
                <a:gdLst>
                  <a:gd name="T0" fmla="*/ 232 w 238"/>
                  <a:gd name="T1" fmla="*/ 310 h 366"/>
                  <a:gd name="T2" fmla="*/ 200 w 238"/>
                  <a:gd name="T3" fmla="*/ 284 h 366"/>
                  <a:gd name="T4" fmla="*/ 188 w 238"/>
                  <a:gd name="T5" fmla="*/ 226 h 366"/>
                  <a:gd name="T6" fmla="*/ 164 w 238"/>
                  <a:gd name="T7" fmla="*/ 208 h 366"/>
                  <a:gd name="T8" fmla="*/ 134 w 238"/>
                  <a:gd name="T9" fmla="*/ 32 h 366"/>
                  <a:gd name="T10" fmla="*/ 140 w 238"/>
                  <a:gd name="T11" fmla="*/ 18 h 366"/>
                  <a:gd name="T12" fmla="*/ 132 w 238"/>
                  <a:gd name="T13" fmla="*/ 12 h 366"/>
                  <a:gd name="T14" fmla="*/ 134 w 238"/>
                  <a:gd name="T15" fmla="*/ 0 h 366"/>
                  <a:gd name="T16" fmla="*/ 104 w 238"/>
                  <a:gd name="T17" fmla="*/ 10 h 366"/>
                  <a:gd name="T18" fmla="*/ 104 w 238"/>
                  <a:gd name="T19" fmla="*/ 12 h 366"/>
                  <a:gd name="T20" fmla="*/ 98 w 238"/>
                  <a:gd name="T21" fmla="*/ 26 h 366"/>
                  <a:gd name="T22" fmla="*/ 108 w 238"/>
                  <a:gd name="T23" fmla="*/ 32 h 366"/>
                  <a:gd name="T24" fmla="*/ 48 w 238"/>
                  <a:gd name="T25" fmla="*/ 208 h 366"/>
                  <a:gd name="T26" fmla="*/ 64 w 238"/>
                  <a:gd name="T27" fmla="*/ 226 h 366"/>
                  <a:gd name="T28" fmla="*/ 4 w 238"/>
                  <a:gd name="T29" fmla="*/ 284 h 366"/>
                  <a:gd name="T30" fmla="*/ 26 w 238"/>
                  <a:gd name="T31" fmla="*/ 310 h 366"/>
                  <a:gd name="T32" fmla="*/ 118 w 238"/>
                  <a:gd name="T33" fmla="*/ 366 h 366"/>
                  <a:gd name="T34" fmla="*/ 210 w 238"/>
                  <a:gd name="T35" fmla="*/ 310 h 366"/>
                  <a:gd name="T36" fmla="*/ 118 w 238"/>
                  <a:gd name="T37" fmla="*/ 48 h 366"/>
                  <a:gd name="T38" fmla="*/ 144 w 238"/>
                  <a:gd name="T39" fmla="*/ 208 h 366"/>
                  <a:gd name="T40" fmla="*/ 92 w 238"/>
                  <a:gd name="T41" fmla="*/ 208 h 366"/>
                  <a:gd name="T42" fmla="*/ 118 w 238"/>
                  <a:gd name="T43" fmla="*/ 48 h 366"/>
                  <a:gd name="T44" fmla="*/ 118 w 238"/>
                  <a:gd name="T45" fmla="*/ 230 h 366"/>
                  <a:gd name="T46" fmla="*/ 172 w 238"/>
                  <a:gd name="T47" fmla="*/ 284 h 366"/>
                  <a:gd name="T48" fmla="*/ 64 w 238"/>
                  <a:gd name="T49" fmla="*/ 284 h 366"/>
                  <a:gd name="T50" fmla="*/ 90 w 238"/>
                  <a:gd name="T51" fmla="*/ 230 h 366"/>
                  <a:gd name="T52" fmla="*/ 34 w 238"/>
                  <a:gd name="T53" fmla="*/ 362 h 366"/>
                  <a:gd name="T54" fmla="*/ 36 w 238"/>
                  <a:gd name="T55" fmla="*/ 356 h 366"/>
                  <a:gd name="T56" fmla="*/ 42 w 238"/>
                  <a:gd name="T57" fmla="*/ 350 h 366"/>
                  <a:gd name="T58" fmla="*/ 48 w 238"/>
                  <a:gd name="T59" fmla="*/ 342 h 366"/>
                  <a:gd name="T60" fmla="*/ 60 w 238"/>
                  <a:gd name="T61" fmla="*/ 334 h 366"/>
                  <a:gd name="T62" fmla="*/ 74 w 238"/>
                  <a:gd name="T63" fmla="*/ 328 h 366"/>
                  <a:gd name="T64" fmla="*/ 88 w 238"/>
                  <a:gd name="T65" fmla="*/ 324 h 366"/>
                  <a:gd name="T66" fmla="*/ 100 w 238"/>
                  <a:gd name="T67" fmla="*/ 322 h 366"/>
                  <a:gd name="T68" fmla="*/ 112 w 238"/>
                  <a:gd name="T69" fmla="*/ 322 h 366"/>
                  <a:gd name="T70" fmla="*/ 126 w 238"/>
                  <a:gd name="T71" fmla="*/ 322 h 366"/>
                  <a:gd name="T72" fmla="*/ 138 w 238"/>
                  <a:gd name="T73" fmla="*/ 322 h 366"/>
                  <a:gd name="T74" fmla="*/ 148 w 238"/>
                  <a:gd name="T75" fmla="*/ 324 h 366"/>
                  <a:gd name="T76" fmla="*/ 162 w 238"/>
                  <a:gd name="T77" fmla="*/ 328 h 366"/>
                  <a:gd name="T78" fmla="*/ 178 w 238"/>
                  <a:gd name="T79" fmla="*/ 334 h 366"/>
                  <a:gd name="T80" fmla="*/ 188 w 238"/>
                  <a:gd name="T81" fmla="*/ 342 h 366"/>
                  <a:gd name="T82" fmla="*/ 196 w 238"/>
                  <a:gd name="T83" fmla="*/ 350 h 366"/>
                  <a:gd name="T84" fmla="*/ 202 w 238"/>
                  <a:gd name="T85" fmla="*/ 360 h 366"/>
                  <a:gd name="T86" fmla="*/ 118 w 238"/>
                  <a:gd name="T87" fmla="*/ 362 h 3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8"/>
                  <a:gd name="T133" fmla="*/ 0 h 366"/>
                  <a:gd name="T134" fmla="*/ 238 w 238"/>
                  <a:gd name="T135" fmla="*/ 366 h 3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8" h="366">
                    <a:moveTo>
                      <a:pt x="210" y="310"/>
                    </a:moveTo>
                    <a:lnTo>
                      <a:pt x="232" y="310"/>
                    </a:lnTo>
                    <a:lnTo>
                      <a:pt x="232" y="284"/>
                    </a:lnTo>
                    <a:lnTo>
                      <a:pt x="200" y="284"/>
                    </a:lnTo>
                    <a:lnTo>
                      <a:pt x="172" y="226"/>
                    </a:lnTo>
                    <a:lnTo>
                      <a:pt x="188" y="226"/>
                    </a:lnTo>
                    <a:lnTo>
                      <a:pt x="188" y="208"/>
                    </a:lnTo>
                    <a:lnTo>
                      <a:pt x="164" y="208"/>
                    </a:lnTo>
                    <a:lnTo>
                      <a:pt x="128" y="32"/>
                    </a:lnTo>
                    <a:lnTo>
                      <a:pt x="134" y="32"/>
                    </a:lnTo>
                    <a:lnTo>
                      <a:pt x="140" y="26"/>
                    </a:lnTo>
                    <a:lnTo>
                      <a:pt x="140" y="18"/>
                    </a:lnTo>
                    <a:lnTo>
                      <a:pt x="134" y="12"/>
                    </a:lnTo>
                    <a:lnTo>
                      <a:pt x="132" y="12"/>
                    </a:lnTo>
                    <a:lnTo>
                      <a:pt x="134" y="10"/>
                    </a:lnTo>
                    <a:lnTo>
                      <a:pt x="134" y="0"/>
                    </a:lnTo>
                    <a:lnTo>
                      <a:pt x="104" y="0"/>
                    </a:lnTo>
                    <a:lnTo>
                      <a:pt x="104" y="10"/>
                    </a:lnTo>
                    <a:lnTo>
                      <a:pt x="106" y="12"/>
                    </a:lnTo>
                    <a:lnTo>
                      <a:pt x="104" y="12"/>
                    </a:lnTo>
                    <a:lnTo>
                      <a:pt x="98" y="18"/>
                    </a:lnTo>
                    <a:lnTo>
                      <a:pt x="98" y="26"/>
                    </a:lnTo>
                    <a:lnTo>
                      <a:pt x="104" y="32"/>
                    </a:lnTo>
                    <a:lnTo>
                      <a:pt x="108" y="32"/>
                    </a:lnTo>
                    <a:lnTo>
                      <a:pt x="72" y="208"/>
                    </a:lnTo>
                    <a:lnTo>
                      <a:pt x="48" y="208"/>
                    </a:lnTo>
                    <a:lnTo>
                      <a:pt x="48" y="226"/>
                    </a:lnTo>
                    <a:lnTo>
                      <a:pt x="64" y="226"/>
                    </a:lnTo>
                    <a:lnTo>
                      <a:pt x="36" y="284"/>
                    </a:lnTo>
                    <a:lnTo>
                      <a:pt x="4" y="284"/>
                    </a:lnTo>
                    <a:lnTo>
                      <a:pt x="4" y="310"/>
                    </a:lnTo>
                    <a:lnTo>
                      <a:pt x="26" y="310"/>
                    </a:lnTo>
                    <a:lnTo>
                      <a:pt x="0" y="366"/>
                    </a:lnTo>
                    <a:lnTo>
                      <a:pt x="118" y="366"/>
                    </a:lnTo>
                    <a:lnTo>
                      <a:pt x="238" y="366"/>
                    </a:lnTo>
                    <a:lnTo>
                      <a:pt x="210" y="310"/>
                    </a:lnTo>
                    <a:close/>
                    <a:moveTo>
                      <a:pt x="118" y="48"/>
                    </a:moveTo>
                    <a:lnTo>
                      <a:pt x="118" y="50"/>
                    </a:lnTo>
                    <a:lnTo>
                      <a:pt x="144" y="208"/>
                    </a:lnTo>
                    <a:lnTo>
                      <a:pt x="118" y="208"/>
                    </a:lnTo>
                    <a:lnTo>
                      <a:pt x="92" y="208"/>
                    </a:lnTo>
                    <a:lnTo>
                      <a:pt x="118" y="48"/>
                    </a:lnTo>
                    <a:close/>
                    <a:moveTo>
                      <a:pt x="90" y="230"/>
                    </a:moveTo>
                    <a:lnTo>
                      <a:pt x="118" y="230"/>
                    </a:lnTo>
                    <a:lnTo>
                      <a:pt x="148" y="230"/>
                    </a:lnTo>
                    <a:lnTo>
                      <a:pt x="172" y="284"/>
                    </a:lnTo>
                    <a:lnTo>
                      <a:pt x="118" y="284"/>
                    </a:lnTo>
                    <a:lnTo>
                      <a:pt x="64" y="284"/>
                    </a:lnTo>
                    <a:lnTo>
                      <a:pt x="90" y="230"/>
                    </a:lnTo>
                    <a:close/>
                    <a:moveTo>
                      <a:pt x="118" y="362"/>
                    </a:moveTo>
                    <a:lnTo>
                      <a:pt x="34" y="362"/>
                    </a:lnTo>
                    <a:lnTo>
                      <a:pt x="34" y="360"/>
                    </a:lnTo>
                    <a:lnTo>
                      <a:pt x="36" y="356"/>
                    </a:lnTo>
                    <a:lnTo>
                      <a:pt x="38" y="354"/>
                    </a:lnTo>
                    <a:lnTo>
                      <a:pt x="42" y="350"/>
                    </a:lnTo>
                    <a:lnTo>
                      <a:pt x="44" y="346"/>
                    </a:lnTo>
                    <a:lnTo>
                      <a:pt x="48" y="342"/>
                    </a:lnTo>
                    <a:lnTo>
                      <a:pt x="54" y="338"/>
                    </a:lnTo>
                    <a:lnTo>
                      <a:pt x="60" y="334"/>
                    </a:lnTo>
                    <a:lnTo>
                      <a:pt x="66" y="330"/>
                    </a:lnTo>
                    <a:lnTo>
                      <a:pt x="74" y="328"/>
                    </a:lnTo>
                    <a:lnTo>
                      <a:pt x="84" y="326"/>
                    </a:lnTo>
                    <a:lnTo>
                      <a:pt x="88" y="324"/>
                    </a:lnTo>
                    <a:lnTo>
                      <a:pt x="94" y="324"/>
                    </a:lnTo>
                    <a:lnTo>
                      <a:pt x="100" y="322"/>
                    </a:lnTo>
                    <a:lnTo>
                      <a:pt x="106" y="322"/>
                    </a:lnTo>
                    <a:lnTo>
                      <a:pt x="112" y="322"/>
                    </a:lnTo>
                    <a:lnTo>
                      <a:pt x="118" y="322"/>
                    </a:lnTo>
                    <a:lnTo>
                      <a:pt x="126" y="322"/>
                    </a:lnTo>
                    <a:lnTo>
                      <a:pt x="132" y="322"/>
                    </a:lnTo>
                    <a:lnTo>
                      <a:pt x="138" y="322"/>
                    </a:lnTo>
                    <a:lnTo>
                      <a:pt x="144" y="324"/>
                    </a:lnTo>
                    <a:lnTo>
                      <a:pt x="148" y="324"/>
                    </a:lnTo>
                    <a:lnTo>
                      <a:pt x="154" y="326"/>
                    </a:lnTo>
                    <a:lnTo>
                      <a:pt x="162" y="328"/>
                    </a:lnTo>
                    <a:lnTo>
                      <a:pt x="170" y="330"/>
                    </a:lnTo>
                    <a:lnTo>
                      <a:pt x="178" y="334"/>
                    </a:lnTo>
                    <a:lnTo>
                      <a:pt x="184" y="338"/>
                    </a:lnTo>
                    <a:lnTo>
                      <a:pt x="188" y="342"/>
                    </a:lnTo>
                    <a:lnTo>
                      <a:pt x="192" y="346"/>
                    </a:lnTo>
                    <a:lnTo>
                      <a:pt x="196" y="350"/>
                    </a:lnTo>
                    <a:lnTo>
                      <a:pt x="200" y="356"/>
                    </a:lnTo>
                    <a:lnTo>
                      <a:pt x="202" y="360"/>
                    </a:lnTo>
                    <a:lnTo>
                      <a:pt x="204" y="362"/>
                    </a:lnTo>
                    <a:lnTo>
                      <a:pt x="118" y="362"/>
                    </a:lnTo>
                    <a:close/>
                  </a:path>
                </a:pathLst>
              </a:custGeom>
              <a:solidFill>
                <a:srgbClr val="325170"/>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7" name="Freeform 23"/>
              <p:cNvSpPr>
                <a:spLocks noChangeAspect="1"/>
              </p:cNvSpPr>
              <p:nvPr/>
            </p:nvSpPr>
            <p:spPr bwMode="auto">
              <a:xfrm>
                <a:off x="2319" y="1314"/>
                <a:ext cx="20" cy="104"/>
              </a:xfrm>
              <a:custGeom>
                <a:avLst/>
                <a:gdLst>
                  <a:gd name="T0" fmla="*/ 10 w 10"/>
                  <a:gd name="T1" fmla="*/ 2 h 52"/>
                  <a:gd name="T2" fmla="*/ 9 w 10"/>
                  <a:gd name="T3" fmla="*/ 4 h 52"/>
                  <a:gd name="T4" fmla="*/ 8 w 10"/>
                  <a:gd name="T5" fmla="*/ 8 h 52"/>
                  <a:gd name="T6" fmla="*/ 5 w 10"/>
                  <a:gd name="T7" fmla="*/ 17 h 52"/>
                  <a:gd name="T8" fmla="*/ 4 w 10"/>
                  <a:gd name="T9" fmla="*/ 26 h 52"/>
                  <a:gd name="T10" fmla="*/ 5 w 10"/>
                  <a:gd name="T11" fmla="*/ 34 h 52"/>
                  <a:gd name="T12" fmla="*/ 7 w 10"/>
                  <a:gd name="T13" fmla="*/ 42 h 52"/>
                  <a:gd name="T14" fmla="*/ 8 w 10"/>
                  <a:gd name="T15" fmla="*/ 47 h 52"/>
                  <a:gd name="T16" fmla="*/ 9 w 10"/>
                  <a:gd name="T17" fmla="*/ 50 h 52"/>
                  <a:gd name="T18" fmla="*/ 9 w 10"/>
                  <a:gd name="T19" fmla="*/ 51 h 52"/>
                  <a:gd name="T20" fmla="*/ 8 w 10"/>
                  <a:gd name="T21" fmla="*/ 52 h 52"/>
                  <a:gd name="T22" fmla="*/ 7 w 10"/>
                  <a:gd name="T23" fmla="*/ 51 h 52"/>
                  <a:gd name="T24" fmla="*/ 5 w 10"/>
                  <a:gd name="T25" fmla="*/ 47 h 52"/>
                  <a:gd name="T26" fmla="*/ 1 w 10"/>
                  <a:gd name="T27" fmla="*/ 37 h 52"/>
                  <a:gd name="T28" fmla="*/ 0 w 10"/>
                  <a:gd name="T29" fmla="*/ 26 h 52"/>
                  <a:gd name="T30" fmla="*/ 1 w 10"/>
                  <a:gd name="T31" fmla="*/ 16 h 52"/>
                  <a:gd name="T32" fmla="*/ 4 w 10"/>
                  <a:gd name="T33" fmla="*/ 6 h 52"/>
                  <a:gd name="T34" fmla="*/ 7 w 10"/>
                  <a:gd name="T35" fmla="*/ 2 h 52"/>
                  <a:gd name="T36" fmla="*/ 9 w 10"/>
                  <a:gd name="T37" fmla="*/ 0 h 52"/>
                  <a:gd name="T38" fmla="*/ 10 w 10"/>
                  <a:gd name="T39" fmla="*/ 1 h 52"/>
                  <a:gd name="T40" fmla="*/ 10 w 10"/>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52"/>
                  <a:gd name="T65" fmla="*/ 10 w 10"/>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52">
                    <a:moveTo>
                      <a:pt x="10" y="2"/>
                    </a:moveTo>
                    <a:cubicBezTo>
                      <a:pt x="10" y="2"/>
                      <a:pt x="10" y="3"/>
                      <a:pt x="9" y="4"/>
                    </a:cubicBezTo>
                    <a:cubicBezTo>
                      <a:pt x="8" y="6"/>
                      <a:pt x="8" y="7"/>
                      <a:pt x="8" y="8"/>
                    </a:cubicBezTo>
                    <a:cubicBezTo>
                      <a:pt x="7" y="11"/>
                      <a:pt x="6" y="14"/>
                      <a:pt x="5" y="17"/>
                    </a:cubicBezTo>
                    <a:cubicBezTo>
                      <a:pt x="5" y="20"/>
                      <a:pt x="5" y="23"/>
                      <a:pt x="4" y="26"/>
                    </a:cubicBezTo>
                    <a:cubicBezTo>
                      <a:pt x="4" y="29"/>
                      <a:pt x="5" y="31"/>
                      <a:pt x="5" y="34"/>
                    </a:cubicBezTo>
                    <a:cubicBezTo>
                      <a:pt x="5" y="37"/>
                      <a:pt x="6" y="39"/>
                      <a:pt x="7" y="42"/>
                    </a:cubicBezTo>
                    <a:cubicBezTo>
                      <a:pt x="7" y="43"/>
                      <a:pt x="7" y="45"/>
                      <a:pt x="8" y="47"/>
                    </a:cubicBezTo>
                    <a:cubicBezTo>
                      <a:pt x="9" y="49"/>
                      <a:pt x="9" y="50"/>
                      <a:pt x="9" y="50"/>
                    </a:cubicBezTo>
                    <a:cubicBezTo>
                      <a:pt x="9" y="51"/>
                      <a:pt x="9" y="51"/>
                      <a:pt x="9" y="51"/>
                    </a:cubicBezTo>
                    <a:cubicBezTo>
                      <a:pt x="8" y="52"/>
                      <a:pt x="8" y="52"/>
                      <a:pt x="8" y="52"/>
                    </a:cubicBezTo>
                    <a:cubicBezTo>
                      <a:pt x="7" y="51"/>
                      <a:pt x="7" y="51"/>
                      <a:pt x="7" y="51"/>
                    </a:cubicBezTo>
                    <a:cubicBezTo>
                      <a:pt x="6" y="50"/>
                      <a:pt x="5" y="49"/>
                      <a:pt x="5" y="47"/>
                    </a:cubicBezTo>
                    <a:cubicBezTo>
                      <a:pt x="3" y="44"/>
                      <a:pt x="2" y="41"/>
                      <a:pt x="1" y="37"/>
                    </a:cubicBezTo>
                    <a:cubicBezTo>
                      <a:pt x="0" y="33"/>
                      <a:pt x="0" y="30"/>
                      <a:pt x="0" y="26"/>
                    </a:cubicBezTo>
                    <a:cubicBezTo>
                      <a:pt x="0" y="22"/>
                      <a:pt x="0" y="19"/>
                      <a:pt x="1" y="16"/>
                    </a:cubicBezTo>
                    <a:cubicBezTo>
                      <a:pt x="2" y="12"/>
                      <a:pt x="3" y="9"/>
                      <a:pt x="4" y="6"/>
                    </a:cubicBezTo>
                    <a:cubicBezTo>
                      <a:pt x="5" y="4"/>
                      <a:pt x="6" y="3"/>
                      <a:pt x="7" y="2"/>
                    </a:cubicBezTo>
                    <a:cubicBezTo>
                      <a:pt x="8" y="1"/>
                      <a:pt x="8" y="0"/>
                      <a:pt x="9" y="0"/>
                    </a:cubicBezTo>
                    <a:cubicBezTo>
                      <a:pt x="10" y="1"/>
                      <a:pt x="10" y="1"/>
                      <a:pt x="10" y="1"/>
                    </a:cubicBezTo>
                    <a:cubicBezTo>
                      <a:pt x="10" y="1"/>
                      <a:pt x="10" y="1"/>
                      <a:pt x="1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8" name="Freeform 24"/>
              <p:cNvSpPr>
                <a:spLocks noChangeAspect="1"/>
              </p:cNvSpPr>
              <p:nvPr/>
            </p:nvSpPr>
            <p:spPr bwMode="auto">
              <a:xfrm>
                <a:off x="2361" y="1324"/>
                <a:ext cx="16" cy="82"/>
              </a:xfrm>
              <a:custGeom>
                <a:avLst/>
                <a:gdLst>
                  <a:gd name="T0" fmla="*/ 8 w 8"/>
                  <a:gd name="T1" fmla="*/ 2 h 41"/>
                  <a:gd name="T2" fmla="*/ 7 w 8"/>
                  <a:gd name="T3" fmla="*/ 4 h 41"/>
                  <a:gd name="T4" fmla="*/ 6 w 8"/>
                  <a:gd name="T5" fmla="*/ 7 h 41"/>
                  <a:gd name="T6" fmla="*/ 5 w 8"/>
                  <a:gd name="T7" fmla="*/ 14 h 41"/>
                  <a:gd name="T8" fmla="*/ 4 w 8"/>
                  <a:gd name="T9" fmla="*/ 21 h 41"/>
                  <a:gd name="T10" fmla="*/ 4 w 8"/>
                  <a:gd name="T11" fmla="*/ 27 h 41"/>
                  <a:gd name="T12" fmla="*/ 6 w 8"/>
                  <a:gd name="T13" fmla="*/ 33 h 41"/>
                  <a:gd name="T14" fmla="*/ 7 w 8"/>
                  <a:gd name="T15" fmla="*/ 37 h 41"/>
                  <a:gd name="T16" fmla="*/ 8 w 8"/>
                  <a:gd name="T17" fmla="*/ 40 h 41"/>
                  <a:gd name="T18" fmla="*/ 7 w 8"/>
                  <a:gd name="T19" fmla="*/ 41 h 41"/>
                  <a:gd name="T20" fmla="*/ 7 w 8"/>
                  <a:gd name="T21" fmla="*/ 41 h 41"/>
                  <a:gd name="T22" fmla="*/ 6 w 8"/>
                  <a:gd name="T23" fmla="*/ 40 h 41"/>
                  <a:gd name="T24" fmla="*/ 4 w 8"/>
                  <a:gd name="T25" fmla="*/ 38 h 41"/>
                  <a:gd name="T26" fmla="*/ 1 w 8"/>
                  <a:gd name="T27" fmla="*/ 30 h 41"/>
                  <a:gd name="T28" fmla="*/ 0 w 8"/>
                  <a:gd name="T29" fmla="*/ 21 h 41"/>
                  <a:gd name="T30" fmla="*/ 1 w 8"/>
                  <a:gd name="T31" fmla="*/ 13 h 41"/>
                  <a:gd name="T32" fmla="*/ 4 w 8"/>
                  <a:gd name="T33" fmla="*/ 5 h 41"/>
                  <a:gd name="T34" fmla="*/ 6 w 8"/>
                  <a:gd name="T35" fmla="*/ 2 h 41"/>
                  <a:gd name="T36" fmla="*/ 8 w 8"/>
                  <a:gd name="T37" fmla="*/ 0 h 41"/>
                  <a:gd name="T38" fmla="*/ 8 w 8"/>
                  <a:gd name="T39" fmla="*/ 1 h 41"/>
                  <a:gd name="T40" fmla="*/ 8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8" y="2"/>
                    </a:moveTo>
                    <a:cubicBezTo>
                      <a:pt x="8" y="2"/>
                      <a:pt x="8" y="3"/>
                      <a:pt x="7" y="4"/>
                    </a:cubicBezTo>
                    <a:cubicBezTo>
                      <a:pt x="7" y="5"/>
                      <a:pt x="7" y="6"/>
                      <a:pt x="6" y="7"/>
                    </a:cubicBezTo>
                    <a:cubicBezTo>
                      <a:pt x="6" y="9"/>
                      <a:pt x="5" y="12"/>
                      <a:pt x="5" y="14"/>
                    </a:cubicBezTo>
                    <a:cubicBezTo>
                      <a:pt x="4" y="16"/>
                      <a:pt x="4" y="18"/>
                      <a:pt x="4" y="21"/>
                    </a:cubicBezTo>
                    <a:cubicBezTo>
                      <a:pt x="4" y="23"/>
                      <a:pt x="4" y="25"/>
                      <a:pt x="4" y="27"/>
                    </a:cubicBezTo>
                    <a:cubicBezTo>
                      <a:pt x="5" y="29"/>
                      <a:pt x="5" y="31"/>
                      <a:pt x="6" y="33"/>
                    </a:cubicBezTo>
                    <a:cubicBezTo>
                      <a:pt x="6" y="34"/>
                      <a:pt x="6" y="36"/>
                      <a:pt x="7" y="37"/>
                    </a:cubicBezTo>
                    <a:cubicBezTo>
                      <a:pt x="7" y="39"/>
                      <a:pt x="8" y="40"/>
                      <a:pt x="8" y="40"/>
                    </a:cubicBezTo>
                    <a:cubicBezTo>
                      <a:pt x="8" y="40"/>
                      <a:pt x="8" y="41"/>
                      <a:pt x="7" y="41"/>
                    </a:cubicBezTo>
                    <a:cubicBezTo>
                      <a:pt x="7" y="41"/>
                      <a:pt x="7" y="41"/>
                      <a:pt x="7" y="41"/>
                    </a:cubicBezTo>
                    <a:cubicBezTo>
                      <a:pt x="7" y="41"/>
                      <a:pt x="6" y="41"/>
                      <a:pt x="6" y="40"/>
                    </a:cubicBezTo>
                    <a:cubicBezTo>
                      <a:pt x="5" y="40"/>
                      <a:pt x="5" y="39"/>
                      <a:pt x="4" y="38"/>
                    </a:cubicBezTo>
                    <a:cubicBezTo>
                      <a:pt x="3" y="35"/>
                      <a:pt x="2" y="32"/>
                      <a:pt x="1" y="30"/>
                    </a:cubicBezTo>
                    <a:cubicBezTo>
                      <a:pt x="0" y="27"/>
                      <a:pt x="0" y="24"/>
                      <a:pt x="0" y="21"/>
                    </a:cubicBezTo>
                    <a:cubicBezTo>
                      <a:pt x="0" y="18"/>
                      <a:pt x="0" y="15"/>
                      <a:pt x="1" y="13"/>
                    </a:cubicBezTo>
                    <a:cubicBezTo>
                      <a:pt x="2" y="10"/>
                      <a:pt x="3" y="8"/>
                      <a:pt x="4" y="5"/>
                    </a:cubicBezTo>
                    <a:cubicBezTo>
                      <a:pt x="4" y="4"/>
                      <a:pt x="5" y="2"/>
                      <a:pt x="6" y="2"/>
                    </a:cubicBezTo>
                    <a:cubicBezTo>
                      <a:pt x="6" y="1"/>
                      <a:pt x="7" y="0"/>
                      <a:pt x="8" y="0"/>
                    </a:cubicBezTo>
                    <a:cubicBezTo>
                      <a:pt x="8" y="1"/>
                      <a:pt x="8" y="1"/>
                      <a:pt x="8" y="1"/>
                    </a:cubicBezTo>
                    <a:lnTo>
                      <a:pt x="8"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59" name="Freeform 25"/>
              <p:cNvSpPr>
                <a:spLocks noChangeAspect="1"/>
              </p:cNvSpPr>
              <p:nvPr/>
            </p:nvSpPr>
            <p:spPr bwMode="auto">
              <a:xfrm>
                <a:off x="2403" y="1336"/>
                <a:ext cx="12" cy="62"/>
              </a:xfrm>
              <a:custGeom>
                <a:avLst/>
                <a:gdLst>
                  <a:gd name="T0" fmla="*/ 6 w 6"/>
                  <a:gd name="T1" fmla="*/ 1 h 31"/>
                  <a:gd name="T2" fmla="*/ 6 w 6"/>
                  <a:gd name="T3" fmla="*/ 2 h 31"/>
                  <a:gd name="T4" fmla="*/ 5 w 6"/>
                  <a:gd name="T5" fmla="*/ 4 h 31"/>
                  <a:gd name="T6" fmla="*/ 3 w 6"/>
                  <a:gd name="T7" fmla="*/ 10 h 31"/>
                  <a:gd name="T8" fmla="*/ 3 w 6"/>
                  <a:gd name="T9" fmla="*/ 15 h 31"/>
                  <a:gd name="T10" fmla="*/ 3 w 6"/>
                  <a:gd name="T11" fmla="*/ 20 h 31"/>
                  <a:gd name="T12" fmla="*/ 4 w 6"/>
                  <a:gd name="T13" fmla="*/ 25 h 31"/>
                  <a:gd name="T14" fmla="*/ 5 w 6"/>
                  <a:gd name="T15" fmla="*/ 28 h 31"/>
                  <a:gd name="T16" fmla="*/ 6 w 6"/>
                  <a:gd name="T17" fmla="*/ 30 h 31"/>
                  <a:gd name="T18" fmla="*/ 6 w 6"/>
                  <a:gd name="T19" fmla="*/ 30 h 31"/>
                  <a:gd name="T20" fmla="*/ 5 w 6"/>
                  <a:gd name="T21" fmla="*/ 31 h 31"/>
                  <a:gd name="T22" fmla="*/ 4 w 6"/>
                  <a:gd name="T23" fmla="*/ 30 h 31"/>
                  <a:gd name="T24" fmla="*/ 3 w 6"/>
                  <a:gd name="T25" fmla="*/ 28 h 31"/>
                  <a:gd name="T26" fmla="*/ 1 w 6"/>
                  <a:gd name="T27" fmla="*/ 22 h 31"/>
                  <a:gd name="T28" fmla="*/ 0 w 6"/>
                  <a:gd name="T29" fmla="*/ 15 h 31"/>
                  <a:gd name="T30" fmla="*/ 1 w 6"/>
                  <a:gd name="T31" fmla="*/ 9 h 31"/>
                  <a:gd name="T32" fmla="*/ 3 w 6"/>
                  <a:gd name="T33" fmla="*/ 3 h 31"/>
                  <a:gd name="T34" fmla="*/ 5 w 6"/>
                  <a:gd name="T35" fmla="*/ 1 h 31"/>
                  <a:gd name="T36" fmla="*/ 6 w 6"/>
                  <a:gd name="T37" fmla="*/ 0 h 31"/>
                  <a:gd name="T38" fmla="*/ 6 w 6"/>
                  <a:gd name="T39" fmla="*/ 0 h 31"/>
                  <a:gd name="T40" fmla="*/ 6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6" y="1"/>
                    </a:moveTo>
                    <a:cubicBezTo>
                      <a:pt x="6" y="1"/>
                      <a:pt x="6" y="1"/>
                      <a:pt x="6" y="2"/>
                    </a:cubicBezTo>
                    <a:cubicBezTo>
                      <a:pt x="6" y="3"/>
                      <a:pt x="5" y="4"/>
                      <a:pt x="5" y="4"/>
                    </a:cubicBezTo>
                    <a:cubicBezTo>
                      <a:pt x="4" y="6"/>
                      <a:pt x="4" y="8"/>
                      <a:pt x="3" y="10"/>
                    </a:cubicBezTo>
                    <a:cubicBezTo>
                      <a:pt x="3" y="12"/>
                      <a:pt x="3" y="13"/>
                      <a:pt x="3" y="15"/>
                    </a:cubicBezTo>
                    <a:cubicBezTo>
                      <a:pt x="3" y="17"/>
                      <a:pt x="3" y="18"/>
                      <a:pt x="3" y="20"/>
                    </a:cubicBezTo>
                    <a:cubicBezTo>
                      <a:pt x="4" y="22"/>
                      <a:pt x="4" y="23"/>
                      <a:pt x="4" y="25"/>
                    </a:cubicBezTo>
                    <a:cubicBezTo>
                      <a:pt x="5" y="25"/>
                      <a:pt x="5" y="26"/>
                      <a:pt x="5" y="28"/>
                    </a:cubicBezTo>
                    <a:cubicBezTo>
                      <a:pt x="6" y="29"/>
                      <a:pt x="6" y="29"/>
                      <a:pt x="6" y="30"/>
                    </a:cubicBezTo>
                    <a:cubicBezTo>
                      <a:pt x="6" y="30"/>
                      <a:pt x="6" y="30"/>
                      <a:pt x="6" y="30"/>
                    </a:cubicBezTo>
                    <a:cubicBezTo>
                      <a:pt x="5" y="31"/>
                      <a:pt x="5" y="31"/>
                      <a:pt x="5" y="31"/>
                    </a:cubicBezTo>
                    <a:cubicBezTo>
                      <a:pt x="5" y="31"/>
                      <a:pt x="5" y="30"/>
                      <a:pt x="4" y="30"/>
                    </a:cubicBezTo>
                    <a:cubicBezTo>
                      <a:pt x="4" y="30"/>
                      <a:pt x="4" y="29"/>
                      <a:pt x="3" y="28"/>
                    </a:cubicBezTo>
                    <a:cubicBezTo>
                      <a:pt x="2" y="26"/>
                      <a:pt x="1" y="24"/>
                      <a:pt x="1" y="22"/>
                    </a:cubicBezTo>
                    <a:cubicBezTo>
                      <a:pt x="0" y="20"/>
                      <a:pt x="0" y="17"/>
                      <a:pt x="0" y="15"/>
                    </a:cubicBezTo>
                    <a:cubicBezTo>
                      <a:pt x="0" y="13"/>
                      <a:pt x="0" y="11"/>
                      <a:pt x="1" y="9"/>
                    </a:cubicBezTo>
                    <a:cubicBezTo>
                      <a:pt x="1" y="7"/>
                      <a:pt x="2" y="5"/>
                      <a:pt x="3" y="3"/>
                    </a:cubicBezTo>
                    <a:cubicBezTo>
                      <a:pt x="3" y="2"/>
                      <a:pt x="4" y="1"/>
                      <a:pt x="5" y="1"/>
                    </a:cubicBezTo>
                    <a:cubicBezTo>
                      <a:pt x="5" y="0"/>
                      <a:pt x="6" y="0"/>
                      <a:pt x="6" y="0"/>
                    </a:cubicBezTo>
                    <a:cubicBezTo>
                      <a:pt x="6" y="0"/>
                      <a:pt x="6" y="0"/>
                      <a:pt x="6" y="0"/>
                    </a:cubicBezTo>
                    <a:lnTo>
                      <a:pt x="6"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0" name="Freeform 26"/>
              <p:cNvSpPr>
                <a:spLocks noChangeAspect="1"/>
              </p:cNvSpPr>
              <p:nvPr/>
            </p:nvSpPr>
            <p:spPr bwMode="auto">
              <a:xfrm>
                <a:off x="2591" y="1314"/>
                <a:ext cx="22" cy="104"/>
              </a:xfrm>
              <a:custGeom>
                <a:avLst/>
                <a:gdLst>
                  <a:gd name="T0" fmla="*/ 0 w 11"/>
                  <a:gd name="T1" fmla="*/ 2 h 52"/>
                  <a:gd name="T2" fmla="*/ 1 w 11"/>
                  <a:gd name="T3" fmla="*/ 4 h 52"/>
                  <a:gd name="T4" fmla="*/ 3 w 11"/>
                  <a:gd name="T5" fmla="*/ 8 h 52"/>
                  <a:gd name="T6" fmla="*/ 5 w 11"/>
                  <a:gd name="T7" fmla="*/ 17 h 52"/>
                  <a:gd name="T8" fmla="*/ 6 w 11"/>
                  <a:gd name="T9" fmla="*/ 26 h 52"/>
                  <a:gd name="T10" fmla="*/ 5 w 11"/>
                  <a:gd name="T11" fmla="*/ 34 h 52"/>
                  <a:gd name="T12" fmla="*/ 4 w 11"/>
                  <a:gd name="T13" fmla="*/ 42 h 52"/>
                  <a:gd name="T14" fmla="*/ 2 w 11"/>
                  <a:gd name="T15" fmla="*/ 47 h 52"/>
                  <a:gd name="T16" fmla="*/ 1 w 11"/>
                  <a:gd name="T17" fmla="*/ 50 h 52"/>
                  <a:gd name="T18" fmla="*/ 1 w 11"/>
                  <a:gd name="T19" fmla="*/ 51 h 52"/>
                  <a:gd name="T20" fmla="*/ 2 w 11"/>
                  <a:gd name="T21" fmla="*/ 52 h 52"/>
                  <a:gd name="T22" fmla="*/ 4 w 11"/>
                  <a:gd name="T23" fmla="*/ 51 h 52"/>
                  <a:gd name="T24" fmla="*/ 6 w 11"/>
                  <a:gd name="T25" fmla="*/ 47 h 52"/>
                  <a:gd name="T26" fmla="*/ 9 w 11"/>
                  <a:gd name="T27" fmla="*/ 37 h 52"/>
                  <a:gd name="T28" fmla="*/ 10 w 11"/>
                  <a:gd name="T29" fmla="*/ 26 h 52"/>
                  <a:gd name="T30" fmla="*/ 9 w 11"/>
                  <a:gd name="T31" fmla="*/ 16 h 52"/>
                  <a:gd name="T32" fmla="*/ 6 w 11"/>
                  <a:gd name="T33" fmla="*/ 6 h 52"/>
                  <a:gd name="T34" fmla="*/ 3 w 11"/>
                  <a:gd name="T35" fmla="*/ 2 h 52"/>
                  <a:gd name="T36" fmla="*/ 1 w 11"/>
                  <a:gd name="T37" fmla="*/ 0 h 52"/>
                  <a:gd name="T38" fmla="*/ 1 w 11"/>
                  <a:gd name="T39" fmla="*/ 1 h 52"/>
                  <a:gd name="T40" fmla="*/ 0 w 11"/>
                  <a:gd name="T41" fmla="*/ 2 h 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
                  <a:gd name="T64" fmla="*/ 0 h 52"/>
                  <a:gd name="T65" fmla="*/ 11 w 11"/>
                  <a:gd name="T66" fmla="*/ 52 h 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1" name="Freeform 27"/>
              <p:cNvSpPr>
                <a:spLocks noChangeAspect="1"/>
              </p:cNvSpPr>
              <p:nvPr/>
            </p:nvSpPr>
            <p:spPr bwMode="auto">
              <a:xfrm>
                <a:off x="2553" y="1324"/>
                <a:ext cx="16" cy="82"/>
              </a:xfrm>
              <a:custGeom>
                <a:avLst/>
                <a:gdLst>
                  <a:gd name="T0" fmla="*/ 0 w 8"/>
                  <a:gd name="T1" fmla="*/ 2 h 41"/>
                  <a:gd name="T2" fmla="*/ 1 w 8"/>
                  <a:gd name="T3" fmla="*/ 4 h 41"/>
                  <a:gd name="T4" fmla="*/ 2 w 8"/>
                  <a:gd name="T5" fmla="*/ 7 h 41"/>
                  <a:gd name="T6" fmla="*/ 4 w 8"/>
                  <a:gd name="T7" fmla="*/ 14 h 41"/>
                  <a:gd name="T8" fmla="*/ 4 w 8"/>
                  <a:gd name="T9" fmla="*/ 21 h 41"/>
                  <a:gd name="T10" fmla="*/ 4 w 8"/>
                  <a:gd name="T11" fmla="*/ 27 h 41"/>
                  <a:gd name="T12" fmla="*/ 3 w 8"/>
                  <a:gd name="T13" fmla="*/ 33 h 41"/>
                  <a:gd name="T14" fmla="*/ 1 w 8"/>
                  <a:gd name="T15" fmla="*/ 37 h 41"/>
                  <a:gd name="T16" fmla="*/ 1 w 8"/>
                  <a:gd name="T17" fmla="*/ 40 h 41"/>
                  <a:gd name="T18" fmla="*/ 1 w 8"/>
                  <a:gd name="T19" fmla="*/ 41 h 41"/>
                  <a:gd name="T20" fmla="*/ 1 w 8"/>
                  <a:gd name="T21" fmla="*/ 41 h 41"/>
                  <a:gd name="T22" fmla="*/ 3 w 8"/>
                  <a:gd name="T23" fmla="*/ 40 h 41"/>
                  <a:gd name="T24" fmla="*/ 4 w 8"/>
                  <a:gd name="T25" fmla="*/ 38 h 41"/>
                  <a:gd name="T26" fmla="*/ 7 w 8"/>
                  <a:gd name="T27" fmla="*/ 30 h 41"/>
                  <a:gd name="T28" fmla="*/ 8 w 8"/>
                  <a:gd name="T29" fmla="*/ 21 h 41"/>
                  <a:gd name="T30" fmla="*/ 7 w 8"/>
                  <a:gd name="T31" fmla="*/ 13 h 41"/>
                  <a:gd name="T32" fmla="*/ 5 w 8"/>
                  <a:gd name="T33" fmla="*/ 5 h 41"/>
                  <a:gd name="T34" fmla="*/ 2 w 8"/>
                  <a:gd name="T35" fmla="*/ 2 h 41"/>
                  <a:gd name="T36" fmla="*/ 1 w 8"/>
                  <a:gd name="T37" fmla="*/ 0 h 41"/>
                  <a:gd name="T38" fmla="*/ 0 w 8"/>
                  <a:gd name="T39" fmla="*/ 1 h 41"/>
                  <a:gd name="T40" fmla="*/ 0 w 8"/>
                  <a:gd name="T41" fmla="*/ 2 h 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41"/>
                  <a:gd name="T65" fmla="*/ 8 w 8"/>
                  <a:gd name="T66" fmla="*/ 41 h 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sp>
            <p:nvSpPr>
              <p:cNvPr id="62" name="Freeform 28"/>
              <p:cNvSpPr>
                <a:spLocks noChangeAspect="1"/>
              </p:cNvSpPr>
              <p:nvPr/>
            </p:nvSpPr>
            <p:spPr bwMode="auto">
              <a:xfrm>
                <a:off x="2515" y="1336"/>
                <a:ext cx="12" cy="62"/>
              </a:xfrm>
              <a:custGeom>
                <a:avLst/>
                <a:gdLst>
                  <a:gd name="T0" fmla="*/ 0 w 6"/>
                  <a:gd name="T1" fmla="*/ 1 h 31"/>
                  <a:gd name="T2" fmla="*/ 0 w 6"/>
                  <a:gd name="T3" fmla="*/ 2 h 31"/>
                  <a:gd name="T4" fmla="*/ 1 w 6"/>
                  <a:gd name="T5" fmla="*/ 4 h 31"/>
                  <a:gd name="T6" fmla="*/ 3 w 6"/>
                  <a:gd name="T7" fmla="*/ 10 h 31"/>
                  <a:gd name="T8" fmla="*/ 3 w 6"/>
                  <a:gd name="T9" fmla="*/ 15 h 31"/>
                  <a:gd name="T10" fmla="*/ 3 w 6"/>
                  <a:gd name="T11" fmla="*/ 20 h 31"/>
                  <a:gd name="T12" fmla="*/ 2 w 6"/>
                  <a:gd name="T13" fmla="*/ 25 h 31"/>
                  <a:gd name="T14" fmla="*/ 1 w 6"/>
                  <a:gd name="T15" fmla="*/ 28 h 31"/>
                  <a:gd name="T16" fmla="*/ 0 w 6"/>
                  <a:gd name="T17" fmla="*/ 30 h 31"/>
                  <a:gd name="T18" fmla="*/ 0 w 6"/>
                  <a:gd name="T19" fmla="*/ 30 h 31"/>
                  <a:gd name="T20" fmla="*/ 1 w 6"/>
                  <a:gd name="T21" fmla="*/ 31 h 31"/>
                  <a:gd name="T22" fmla="*/ 2 w 6"/>
                  <a:gd name="T23" fmla="*/ 30 h 31"/>
                  <a:gd name="T24" fmla="*/ 3 w 6"/>
                  <a:gd name="T25" fmla="*/ 28 h 31"/>
                  <a:gd name="T26" fmla="*/ 6 w 6"/>
                  <a:gd name="T27" fmla="*/ 22 h 31"/>
                  <a:gd name="T28" fmla="*/ 6 w 6"/>
                  <a:gd name="T29" fmla="*/ 15 h 31"/>
                  <a:gd name="T30" fmla="*/ 6 w 6"/>
                  <a:gd name="T31" fmla="*/ 9 h 31"/>
                  <a:gd name="T32" fmla="*/ 3 w 6"/>
                  <a:gd name="T33" fmla="*/ 3 h 31"/>
                  <a:gd name="T34" fmla="*/ 2 w 6"/>
                  <a:gd name="T35" fmla="*/ 1 h 31"/>
                  <a:gd name="T36" fmla="*/ 0 w 6"/>
                  <a:gd name="T37" fmla="*/ 0 h 31"/>
                  <a:gd name="T38" fmla="*/ 0 w 6"/>
                  <a:gd name="T39" fmla="*/ 0 h 31"/>
                  <a:gd name="T40" fmla="*/ 0 w 6"/>
                  <a:gd name="T41" fmla="*/ 1 h 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
                  <a:gd name="T64" fmla="*/ 0 h 31"/>
                  <a:gd name="T65" fmla="*/ 6 w 6"/>
                  <a:gd name="T66" fmla="*/ 31 h 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0B3C68"/>
              </a:solidFill>
              <a:ln w="9525">
                <a:noFill/>
                <a:round/>
                <a:headEnd/>
                <a:tailEnd/>
              </a:ln>
            </p:spPr>
            <p:txBody>
              <a:bodyPr/>
              <a:lstStyle/>
              <a:p>
                <a:pPr algn="ctr" eaLnBrk="0" hangingPunct="0"/>
                <a:endParaRPr lang="zh-CN" altLang="en-US" sz="1400" u="sng">
                  <a:solidFill>
                    <a:srgbClr val="000066"/>
                  </a:solidFill>
                  <a:latin typeface="Arial" pitchFamily="34" charset="0"/>
                </a:endParaRPr>
              </a:p>
            </p:txBody>
          </p:sp>
        </p:grpSp>
        <p:cxnSp>
          <p:nvCxnSpPr>
            <p:cNvPr id="10" name="直接连接符 9"/>
            <p:cNvCxnSpPr>
              <a:endCxn id="122" idx="2"/>
            </p:cNvCxnSpPr>
            <p:nvPr/>
          </p:nvCxnSpPr>
          <p:spPr bwMode="auto">
            <a:xfrm flipV="1">
              <a:off x="1698522" y="3686135"/>
              <a:ext cx="1121889" cy="31119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直接连接符 10"/>
            <p:cNvCxnSpPr>
              <a:stCxn id="122" idx="2"/>
              <a:endCxn id="46" idx="2"/>
            </p:cNvCxnSpPr>
            <p:nvPr/>
          </p:nvCxnSpPr>
          <p:spPr bwMode="auto">
            <a:xfrm>
              <a:off x="2820411" y="3686135"/>
              <a:ext cx="1430937" cy="196878"/>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 name="直接连接符 11"/>
            <p:cNvCxnSpPr>
              <a:stCxn id="146" idx="0"/>
              <a:endCxn id="98" idx="0"/>
            </p:cNvCxnSpPr>
            <p:nvPr/>
          </p:nvCxnSpPr>
          <p:spPr bwMode="auto">
            <a:xfrm>
              <a:off x="1400058" y="4191032"/>
              <a:ext cx="1045685" cy="941522"/>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接连接符 12"/>
            <p:cNvCxnSpPr>
              <a:stCxn id="98" idx="0"/>
              <a:endCxn id="74" idx="0"/>
            </p:cNvCxnSpPr>
            <p:nvPr/>
          </p:nvCxnSpPr>
          <p:spPr bwMode="auto">
            <a:xfrm flipV="1">
              <a:off x="2445743" y="4949965"/>
              <a:ext cx="1367434" cy="182589"/>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直接连接符 13"/>
            <p:cNvCxnSpPr>
              <a:stCxn id="74" idx="0"/>
            </p:cNvCxnSpPr>
            <p:nvPr/>
          </p:nvCxnSpPr>
          <p:spPr bwMode="auto">
            <a:xfrm flipV="1">
              <a:off x="3813177" y="4049725"/>
              <a:ext cx="715469" cy="900241"/>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TextBox 156"/>
            <p:cNvSpPr txBox="1">
              <a:spLocks noChangeArrowheads="1"/>
            </p:cNvSpPr>
            <p:nvPr/>
          </p:nvSpPr>
          <p:spPr bwMode="auto">
            <a:xfrm>
              <a:off x="3396276" y="3526989"/>
              <a:ext cx="860591" cy="293021"/>
            </a:xfrm>
            <a:prstGeom prst="rect">
              <a:avLst/>
            </a:prstGeom>
            <a:noFill/>
            <a:ln w="9525">
              <a:noFill/>
              <a:miter lim="800000"/>
              <a:headEnd/>
              <a:tailEnd/>
            </a:ln>
          </p:spPr>
          <p:txBody>
            <a:bodyPr wrap="square">
              <a:spAutoFit/>
            </a:bodyPr>
            <a:lstStyle/>
            <a:p>
              <a:r>
                <a:rPr lang="en-US" altLang="zh-CN" sz="900" b="1" dirty="0">
                  <a:solidFill>
                    <a:srgbClr val="000000"/>
                  </a:solidFill>
                </a:rPr>
                <a:t>300m</a:t>
              </a:r>
              <a:endParaRPr lang="zh-CN" altLang="en-US" sz="900" b="1" dirty="0">
                <a:solidFill>
                  <a:srgbClr val="000000"/>
                </a:solidFill>
              </a:endParaRPr>
            </a:p>
          </p:txBody>
        </p:sp>
        <p:cxnSp>
          <p:nvCxnSpPr>
            <p:cNvPr id="16" name="直接连接符 15"/>
            <p:cNvCxnSpPr/>
            <p:nvPr/>
          </p:nvCxnSpPr>
          <p:spPr bwMode="auto">
            <a:xfrm flipV="1">
              <a:off x="4492660" y="3867136"/>
              <a:ext cx="1037218" cy="16512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直接连接符 16"/>
            <p:cNvCxnSpPr>
              <a:stCxn id="122" idx="0"/>
            </p:cNvCxnSpPr>
            <p:nvPr/>
          </p:nvCxnSpPr>
          <p:spPr bwMode="auto">
            <a:xfrm flipV="1">
              <a:off x="2820411" y="2812885"/>
              <a:ext cx="357735" cy="873250"/>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直接连接符 17"/>
            <p:cNvCxnSpPr>
              <a:stCxn id="146" idx="0"/>
            </p:cNvCxnSpPr>
            <p:nvPr/>
          </p:nvCxnSpPr>
          <p:spPr bwMode="auto">
            <a:xfrm flipH="1" flipV="1">
              <a:off x="644370" y="4040198"/>
              <a:ext cx="755688" cy="15083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直接连接符 18"/>
            <p:cNvCxnSpPr>
              <a:endCxn id="98" idx="0"/>
            </p:cNvCxnSpPr>
            <p:nvPr/>
          </p:nvCxnSpPr>
          <p:spPr bwMode="auto">
            <a:xfrm flipV="1">
              <a:off x="2202314" y="5132554"/>
              <a:ext cx="243429" cy="711302"/>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bwMode="auto">
            <a:xfrm flipH="1" flipV="1">
              <a:off x="3840695" y="4946790"/>
              <a:ext cx="469923" cy="1044724"/>
            </a:xfrm>
            <a:prstGeom prst="line">
              <a:avLst/>
            </a:prstGeom>
            <a:ln>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 name="TextBox 173"/>
            <p:cNvSpPr txBox="1">
              <a:spLocks noChangeArrowheads="1"/>
            </p:cNvSpPr>
            <p:nvPr/>
          </p:nvSpPr>
          <p:spPr bwMode="auto">
            <a:xfrm>
              <a:off x="1699057" y="3697023"/>
              <a:ext cx="824354" cy="293021"/>
            </a:xfrm>
            <a:prstGeom prst="rect">
              <a:avLst/>
            </a:prstGeom>
            <a:noFill/>
            <a:ln w="9525">
              <a:noFill/>
              <a:miter lim="800000"/>
              <a:headEnd/>
              <a:tailEnd/>
            </a:ln>
          </p:spPr>
          <p:txBody>
            <a:bodyPr wrap="square">
              <a:spAutoFit/>
            </a:bodyPr>
            <a:lstStyle/>
            <a:p>
              <a:r>
                <a:rPr lang="en-US" altLang="zh-CN" sz="900" b="1" dirty="0">
                  <a:solidFill>
                    <a:srgbClr val="000000"/>
                  </a:solidFill>
                </a:rPr>
                <a:t>300m</a:t>
              </a:r>
              <a:endParaRPr lang="zh-CN" altLang="en-US" sz="900" b="1" dirty="0">
                <a:solidFill>
                  <a:srgbClr val="000000"/>
                </a:solidFill>
              </a:endParaRPr>
            </a:p>
          </p:txBody>
        </p:sp>
        <p:sp>
          <p:nvSpPr>
            <p:cNvPr id="22" name="TextBox 174"/>
            <p:cNvSpPr txBox="1">
              <a:spLocks noChangeArrowheads="1"/>
            </p:cNvSpPr>
            <p:nvPr/>
          </p:nvSpPr>
          <p:spPr bwMode="auto">
            <a:xfrm>
              <a:off x="1426456" y="4615561"/>
              <a:ext cx="794163" cy="293021"/>
            </a:xfrm>
            <a:prstGeom prst="rect">
              <a:avLst/>
            </a:prstGeom>
            <a:noFill/>
            <a:ln w="9525">
              <a:noFill/>
              <a:miter lim="800000"/>
              <a:headEnd/>
              <a:tailEnd/>
            </a:ln>
          </p:spPr>
          <p:txBody>
            <a:bodyPr wrap="square">
              <a:spAutoFit/>
            </a:bodyPr>
            <a:lstStyle/>
            <a:p>
              <a:r>
                <a:rPr lang="en-US" altLang="zh-CN" sz="900" b="1" dirty="0">
                  <a:solidFill>
                    <a:srgbClr val="000000"/>
                  </a:solidFill>
                </a:rPr>
                <a:t>300m</a:t>
              </a:r>
              <a:endParaRPr lang="zh-CN" altLang="en-US" sz="900" b="1" dirty="0">
                <a:solidFill>
                  <a:srgbClr val="000000"/>
                </a:solidFill>
              </a:endParaRPr>
            </a:p>
          </p:txBody>
        </p:sp>
        <p:sp>
          <p:nvSpPr>
            <p:cNvPr id="23" name="TextBox 175"/>
            <p:cNvSpPr txBox="1">
              <a:spLocks noChangeArrowheads="1"/>
            </p:cNvSpPr>
            <p:nvPr/>
          </p:nvSpPr>
          <p:spPr bwMode="auto">
            <a:xfrm>
              <a:off x="3047933" y="4992070"/>
              <a:ext cx="1032881" cy="293021"/>
            </a:xfrm>
            <a:prstGeom prst="rect">
              <a:avLst/>
            </a:prstGeom>
            <a:noFill/>
            <a:ln w="9525">
              <a:noFill/>
              <a:miter lim="800000"/>
              <a:headEnd/>
              <a:tailEnd/>
            </a:ln>
          </p:spPr>
          <p:txBody>
            <a:bodyPr wrap="square">
              <a:spAutoFit/>
            </a:bodyPr>
            <a:lstStyle/>
            <a:p>
              <a:r>
                <a:rPr lang="en-US" altLang="zh-CN" sz="900" b="1" dirty="0">
                  <a:solidFill>
                    <a:srgbClr val="000000"/>
                  </a:solidFill>
                </a:rPr>
                <a:t>300m</a:t>
              </a:r>
              <a:endParaRPr lang="zh-CN" altLang="en-US" sz="900" b="1" dirty="0">
                <a:solidFill>
                  <a:srgbClr val="000000"/>
                </a:solidFill>
              </a:endParaRPr>
            </a:p>
          </p:txBody>
        </p:sp>
        <p:sp>
          <p:nvSpPr>
            <p:cNvPr id="24" name="TextBox 176"/>
            <p:cNvSpPr txBox="1">
              <a:spLocks noChangeArrowheads="1"/>
            </p:cNvSpPr>
            <p:nvPr/>
          </p:nvSpPr>
          <p:spPr bwMode="auto">
            <a:xfrm>
              <a:off x="4359022" y="4508856"/>
              <a:ext cx="859380" cy="293021"/>
            </a:xfrm>
            <a:prstGeom prst="rect">
              <a:avLst/>
            </a:prstGeom>
            <a:noFill/>
            <a:ln w="9525">
              <a:noFill/>
              <a:miter lim="800000"/>
              <a:headEnd/>
              <a:tailEnd/>
            </a:ln>
          </p:spPr>
          <p:txBody>
            <a:bodyPr wrap="square">
              <a:spAutoFit/>
            </a:bodyPr>
            <a:lstStyle/>
            <a:p>
              <a:r>
                <a:rPr lang="en-US" altLang="zh-CN" sz="900" b="1" dirty="0">
                  <a:solidFill>
                    <a:srgbClr val="000000"/>
                  </a:solidFill>
                </a:rPr>
                <a:t>300m</a:t>
              </a:r>
              <a:endParaRPr lang="zh-CN" altLang="en-US" sz="900" b="1" dirty="0">
                <a:solidFill>
                  <a:srgbClr val="000000"/>
                </a:solidFill>
              </a:endParaRPr>
            </a:p>
          </p:txBody>
        </p:sp>
        <p:pic>
          <p:nvPicPr>
            <p:cNvPr id="25" name="Picture 4488" descr="图片346"/>
            <p:cNvPicPr>
              <a:picLocks noChangeAspect="1" noChangeArrowheads="1"/>
            </p:cNvPicPr>
            <p:nvPr/>
          </p:nvPicPr>
          <p:blipFill>
            <a:blip r:embed="rId3" cstate="print"/>
            <a:srcRect/>
            <a:stretch>
              <a:fillRect/>
            </a:stretch>
          </p:blipFill>
          <p:spPr bwMode="auto">
            <a:xfrm>
              <a:off x="1979905" y="3284530"/>
              <a:ext cx="179757" cy="270774"/>
            </a:xfrm>
            <a:prstGeom prst="rect">
              <a:avLst/>
            </a:prstGeom>
            <a:noFill/>
            <a:ln w="9525">
              <a:noFill/>
              <a:miter lim="800000"/>
              <a:headEnd/>
              <a:tailEnd/>
            </a:ln>
          </p:spPr>
        </p:pic>
        <p:pic>
          <p:nvPicPr>
            <p:cNvPr id="26" name="Picture 4488" descr="图片346"/>
            <p:cNvPicPr>
              <a:picLocks noChangeAspect="1" noChangeArrowheads="1"/>
            </p:cNvPicPr>
            <p:nvPr/>
          </p:nvPicPr>
          <p:blipFill>
            <a:blip r:embed="rId3" cstate="print"/>
            <a:srcRect/>
            <a:stretch>
              <a:fillRect/>
            </a:stretch>
          </p:blipFill>
          <p:spPr bwMode="auto">
            <a:xfrm>
              <a:off x="3199105" y="3267113"/>
              <a:ext cx="179757" cy="270774"/>
            </a:xfrm>
            <a:prstGeom prst="rect">
              <a:avLst/>
            </a:prstGeom>
            <a:noFill/>
            <a:ln w="9525">
              <a:noFill/>
              <a:miter lim="800000"/>
              <a:headEnd/>
              <a:tailEnd/>
            </a:ln>
          </p:spPr>
        </p:pic>
        <p:pic>
          <p:nvPicPr>
            <p:cNvPr id="27" name="Picture 4488" descr="图片346"/>
            <p:cNvPicPr>
              <a:picLocks noChangeAspect="1" noChangeArrowheads="1"/>
            </p:cNvPicPr>
            <p:nvPr/>
          </p:nvPicPr>
          <p:blipFill>
            <a:blip r:embed="rId3" cstate="print"/>
            <a:srcRect/>
            <a:stretch>
              <a:fillRect/>
            </a:stretch>
          </p:blipFill>
          <p:spPr bwMode="auto">
            <a:xfrm>
              <a:off x="2955265" y="4277308"/>
              <a:ext cx="179757" cy="270774"/>
            </a:xfrm>
            <a:prstGeom prst="rect">
              <a:avLst/>
            </a:prstGeom>
            <a:noFill/>
            <a:ln w="9525">
              <a:noFill/>
              <a:miter lim="800000"/>
              <a:headEnd/>
              <a:tailEnd/>
            </a:ln>
          </p:spPr>
        </p:pic>
        <p:pic>
          <p:nvPicPr>
            <p:cNvPr id="28" name="Picture 4488" descr="图片346"/>
            <p:cNvPicPr>
              <a:picLocks noChangeAspect="1" noChangeArrowheads="1"/>
            </p:cNvPicPr>
            <p:nvPr/>
          </p:nvPicPr>
          <p:blipFill>
            <a:blip r:embed="rId3" cstate="print"/>
            <a:srcRect/>
            <a:stretch>
              <a:fillRect/>
            </a:stretch>
          </p:blipFill>
          <p:spPr bwMode="auto">
            <a:xfrm>
              <a:off x="3399402" y="4059593"/>
              <a:ext cx="179757" cy="270774"/>
            </a:xfrm>
            <a:prstGeom prst="rect">
              <a:avLst/>
            </a:prstGeom>
            <a:noFill/>
            <a:ln w="9525">
              <a:noFill/>
              <a:miter lim="800000"/>
              <a:headEnd/>
              <a:tailEnd/>
            </a:ln>
          </p:spPr>
        </p:pic>
        <p:pic>
          <p:nvPicPr>
            <p:cNvPr id="29" name="Picture 4488" descr="图片346"/>
            <p:cNvPicPr>
              <a:picLocks noChangeAspect="1" noChangeArrowheads="1"/>
            </p:cNvPicPr>
            <p:nvPr/>
          </p:nvPicPr>
          <p:blipFill>
            <a:blip r:embed="rId3" cstate="print"/>
            <a:srcRect/>
            <a:stretch>
              <a:fillRect/>
            </a:stretch>
          </p:blipFill>
          <p:spPr bwMode="auto">
            <a:xfrm>
              <a:off x="1927654" y="4085720"/>
              <a:ext cx="179757" cy="270774"/>
            </a:xfrm>
            <a:prstGeom prst="rect">
              <a:avLst/>
            </a:prstGeom>
            <a:noFill/>
            <a:ln w="9525">
              <a:noFill/>
              <a:miter lim="800000"/>
              <a:headEnd/>
              <a:tailEnd/>
            </a:ln>
          </p:spPr>
        </p:pic>
        <p:pic>
          <p:nvPicPr>
            <p:cNvPr id="30" name="Picture 4488" descr="图片346"/>
            <p:cNvPicPr>
              <a:picLocks noChangeAspect="1" noChangeArrowheads="1"/>
            </p:cNvPicPr>
            <p:nvPr/>
          </p:nvPicPr>
          <p:blipFill>
            <a:blip r:embed="rId3" cstate="print"/>
            <a:srcRect/>
            <a:stretch>
              <a:fillRect/>
            </a:stretch>
          </p:blipFill>
          <p:spPr bwMode="auto">
            <a:xfrm>
              <a:off x="2476294" y="3841880"/>
              <a:ext cx="179757" cy="270774"/>
            </a:xfrm>
            <a:prstGeom prst="rect">
              <a:avLst/>
            </a:prstGeom>
            <a:noFill/>
            <a:ln w="9525">
              <a:noFill/>
              <a:miter lim="800000"/>
              <a:headEnd/>
              <a:tailEnd/>
            </a:ln>
          </p:spPr>
        </p:pic>
        <p:pic>
          <p:nvPicPr>
            <p:cNvPr id="31" name="Picture 4488" descr="图片346"/>
            <p:cNvPicPr>
              <a:picLocks noChangeAspect="1" noChangeArrowheads="1"/>
            </p:cNvPicPr>
            <p:nvPr/>
          </p:nvPicPr>
          <p:blipFill>
            <a:blip r:embed="rId3" cstate="print"/>
            <a:srcRect/>
            <a:stretch>
              <a:fillRect/>
            </a:stretch>
          </p:blipFill>
          <p:spPr bwMode="auto">
            <a:xfrm>
              <a:off x="1718648" y="4799823"/>
              <a:ext cx="179757" cy="270774"/>
            </a:xfrm>
            <a:prstGeom prst="rect">
              <a:avLst/>
            </a:prstGeom>
            <a:noFill/>
            <a:ln w="9525">
              <a:noFill/>
              <a:miter lim="800000"/>
              <a:headEnd/>
              <a:tailEnd/>
            </a:ln>
          </p:spPr>
        </p:pic>
        <p:pic>
          <p:nvPicPr>
            <p:cNvPr id="32" name="Picture 4488" descr="图片346"/>
            <p:cNvPicPr>
              <a:picLocks noChangeAspect="1" noChangeArrowheads="1"/>
            </p:cNvPicPr>
            <p:nvPr/>
          </p:nvPicPr>
          <p:blipFill>
            <a:blip r:embed="rId3" cstate="print"/>
            <a:srcRect/>
            <a:stretch>
              <a:fillRect/>
            </a:stretch>
          </p:blipFill>
          <p:spPr bwMode="auto">
            <a:xfrm>
              <a:off x="2162785" y="4582108"/>
              <a:ext cx="179757" cy="270774"/>
            </a:xfrm>
            <a:prstGeom prst="rect">
              <a:avLst/>
            </a:prstGeom>
            <a:noFill/>
            <a:ln w="9525">
              <a:noFill/>
              <a:miter lim="800000"/>
              <a:headEnd/>
              <a:tailEnd/>
            </a:ln>
          </p:spPr>
        </p:pic>
        <p:pic>
          <p:nvPicPr>
            <p:cNvPr id="33" name="Picture 4488" descr="图片346"/>
            <p:cNvPicPr>
              <a:picLocks noChangeAspect="1" noChangeArrowheads="1"/>
            </p:cNvPicPr>
            <p:nvPr/>
          </p:nvPicPr>
          <p:blipFill>
            <a:blip r:embed="rId3" cstate="print"/>
            <a:srcRect/>
            <a:stretch>
              <a:fillRect/>
            </a:stretch>
          </p:blipFill>
          <p:spPr bwMode="auto">
            <a:xfrm>
              <a:off x="4209300" y="4468898"/>
              <a:ext cx="179757" cy="270774"/>
            </a:xfrm>
            <a:prstGeom prst="rect">
              <a:avLst/>
            </a:prstGeom>
            <a:noFill/>
            <a:ln w="9525">
              <a:noFill/>
              <a:miter lim="800000"/>
              <a:headEnd/>
              <a:tailEnd/>
            </a:ln>
          </p:spPr>
        </p:pic>
        <p:pic>
          <p:nvPicPr>
            <p:cNvPr id="34" name="Picture 4488" descr="图片346"/>
            <p:cNvPicPr>
              <a:picLocks noChangeAspect="1" noChangeArrowheads="1"/>
            </p:cNvPicPr>
            <p:nvPr/>
          </p:nvPicPr>
          <p:blipFill>
            <a:blip r:embed="rId3" cstate="print"/>
            <a:srcRect/>
            <a:stretch>
              <a:fillRect/>
            </a:stretch>
          </p:blipFill>
          <p:spPr bwMode="auto">
            <a:xfrm>
              <a:off x="4653437" y="4251183"/>
              <a:ext cx="179757" cy="270774"/>
            </a:xfrm>
            <a:prstGeom prst="rect">
              <a:avLst/>
            </a:prstGeom>
            <a:noFill/>
            <a:ln w="9525">
              <a:noFill/>
              <a:miter lim="800000"/>
              <a:headEnd/>
              <a:tailEnd/>
            </a:ln>
          </p:spPr>
        </p:pic>
        <p:pic>
          <p:nvPicPr>
            <p:cNvPr id="35" name="Picture 4488" descr="图片346"/>
            <p:cNvPicPr>
              <a:picLocks noChangeAspect="1" noChangeArrowheads="1"/>
            </p:cNvPicPr>
            <p:nvPr/>
          </p:nvPicPr>
          <p:blipFill>
            <a:blip r:embed="rId3" cstate="print"/>
            <a:srcRect/>
            <a:stretch>
              <a:fillRect/>
            </a:stretch>
          </p:blipFill>
          <p:spPr bwMode="auto">
            <a:xfrm>
              <a:off x="3712911" y="3772213"/>
              <a:ext cx="179757" cy="270774"/>
            </a:xfrm>
            <a:prstGeom prst="rect">
              <a:avLst/>
            </a:prstGeom>
            <a:noFill/>
            <a:ln w="9525">
              <a:noFill/>
              <a:miter lim="800000"/>
              <a:headEnd/>
              <a:tailEnd/>
            </a:ln>
          </p:spPr>
        </p:pic>
        <p:pic>
          <p:nvPicPr>
            <p:cNvPr id="36" name="Picture 4488" descr="图片346"/>
            <p:cNvPicPr>
              <a:picLocks noChangeAspect="1" noChangeArrowheads="1"/>
            </p:cNvPicPr>
            <p:nvPr/>
          </p:nvPicPr>
          <p:blipFill>
            <a:blip r:embed="rId3" cstate="print"/>
            <a:srcRect/>
            <a:stretch>
              <a:fillRect/>
            </a:stretch>
          </p:blipFill>
          <p:spPr bwMode="auto">
            <a:xfrm>
              <a:off x="4157048" y="3632879"/>
              <a:ext cx="179757" cy="270774"/>
            </a:xfrm>
            <a:prstGeom prst="rect">
              <a:avLst/>
            </a:prstGeom>
            <a:noFill/>
            <a:ln w="9525">
              <a:noFill/>
              <a:miter lim="800000"/>
              <a:headEnd/>
              <a:tailEnd/>
            </a:ln>
          </p:spPr>
        </p:pic>
        <p:pic>
          <p:nvPicPr>
            <p:cNvPr id="37" name="Picture 4488" descr="图片346"/>
            <p:cNvPicPr>
              <a:picLocks noChangeAspect="1" noChangeArrowheads="1"/>
            </p:cNvPicPr>
            <p:nvPr/>
          </p:nvPicPr>
          <p:blipFill>
            <a:blip r:embed="rId3" cstate="print"/>
            <a:srcRect/>
            <a:stretch>
              <a:fillRect/>
            </a:stretch>
          </p:blipFill>
          <p:spPr bwMode="auto">
            <a:xfrm>
              <a:off x="3260065" y="4616942"/>
              <a:ext cx="179757" cy="270774"/>
            </a:xfrm>
            <a:prstGeom prst="rect">
              <a:avLst/>
            </a:prstGeom>
            <a:noFill/>
            <a:ln w="9525">
              <a:noFill/>
              <a:miter lim="800000"/>
              <a:headEnd/>
              <a:tailEnd/>
            </a:ln>
          </p:spPr>
        </p:pic>
        <p:pic>
          <p:nvPicPr>
            <p:cNvPr id="38" name="Picture 4488" descr="图片346"/>
            <p:cNvPicPr>
              <a:picLocks noChangeAspect="1" noChangeArrowheads="1"/>
            </p:cNvPicPr>
            <p:nvPr/>
          </p:nvPicPr>
          <p:blipFill>
            <a:blip r:embed="rId3" cstate="print"/>
            <a:srcRect/>
            <a:stretch>
              <a:fillRect/>
            </a:stretch>
          </p:blipFill>
          <p:spPr bwMode="auto">
            <a:xfrm>
              <a:off x="2842054" y="5200417"/>
              <a:ext cx="179757" cy="270774"/>
            </a:xfrm>
            <a:prstGeom prst="rect">
              <a:avLst/>
            </a:prstGeom>
            <a:noFill/>
            <a:ln w="9525">
              <a:noFill/>
              <a:miter lim="800000"/>
              <a:headEnd/>
              <a:tailEnd/>
            </a:ln>
          </p:spPr>
        </p:pic>
      </p:grpSp>
      <p:sp>
        <p:nvSpPr>
          <p:cNvPr id="251" name="燕尾形 250"/>
          <p:cNvSpPr/>
          <p:nvPr/>
        </p:nvSpPr>
        <p:spPr>
          <a:xfrm>
            <a:off x="5908288" y="4472922"/>
            <a:ext cx="1611824" cy="432000"/>
          </a:xfrm>
          <a:prstGeom prst="chevron">
            <a:avLst/>
          </a:prstGeom>
          <a:solidFill>
            <a:schemeClr val="bg1"/>
          </a:solidFill>
          <a:ln>
            <a:solidFill>
              <a:schemeClr val="tx1">
                <a:lumMod val="75000"/>
              </a:schemeClr>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4.5G</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10Gbps/km2</a:t>
            </a:r>
            <a:endParaRPr lang="zh-CN" altLang="en-US" sz="1200" dirty="0" smtClean="0">
              <a:solidFill>
                <a:schemeClr val="bg2"/>
              </a:solidFill>
            </a:endParaRPr>
          </a:p>
        </p:txBody>
      </p:sp>
      <p:sp>
        <p:nvSpPr>
          <p:cNvPr id="250" name="燕尾形 249"/>
          <p:cNvSpPr/>
          <p:nvPr/>
        </p:nvSpPr>
        <p:spPr>
          <a:xfrm>
            <a:off x="4057936" y="4472922"/>
            <a:ext cx="1977406" cy="432000"/>
          </a:xfrm>
          <a:prstGeom prst="chevron">
            <a:avLst/>
          </a:prstGeom>
          <a:solidFill>
            <a:schemeClr val="bg1"/>
          </a:solidFill>
          <a:ln>
            <a:solidFill>
              <a:schemeClr val="tx1">
                <a:lumMod val="75000"/>
              </a:schemeClr>
            </a:solidFill>
          </a:ln>
        </p:spPr>
        <p:txBody>
          <a:bodyPr vert="horz" wrap="square" lIns="91440" tIns="45720" rIns="91440" bIns="45720" numCol="1" rtlCol="0" anchor="t" anchorCtr="0" compatLnSpc="1">
            <a:prstTxWarp prst="textNoShape">
              <a:avLst/>
            </a:prstTxWarp>
          </a:bodyPr>
          <a:lstStyle/>
          <a:p>
            <a:pPr algn="ctr"/>
            <a:r>
              <a:rPr lang="en-US" altLang="zh-CN" sz="1200" dirty="0" smtClean="0">
                <a:solidFill>
                  <a:schemeClr val="bg2"/>
                </a:solidFill>
              </a:rPr>
              <a:t>LTE-A  2.6Gbps/km2</a:t>
            </a:r>
            <a:endParaRPr lang="zh-CN" altLang="en-US" sz="1200" dirty="0" smtClean="0">
              <a:solidFill>
                <a:schemeClr val="bg2"/>
              </a:solidFill>
            </a:endParaRPr>
          </a:p>
        </p:txBody>
      </p:sp>
      <p:sp>
        <p:nvSpPr>
          <p:cNvPr id="249" name="五边形 248"/>
          <p:cNvSpPr/>
          <p:nvPr/>
        </p:nvSpPr>
        <p:spPr>
          <a:xfrm>
            <a:off x="612987" y="4472922"/>
            <a:ext cx="3584502" cy="432000"/>
          </a:xfrm>
          <a:prstGeom prst="homePlate">
            <a:avLst/>
          </a:prstGeom>
          <a:solidFill>
            <a:schemeClr val="bg1"/>
          </a:solidFill>
          <a:ln>
            <a:solidFill>
              <a:schemeClr val="bg2"/>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LTE </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 386Mbps/km2</a:t>
            </a:r>
            <a:endParaRPr lang="zh-CN" altLang="en-US" sz="1200" dirty="0" smtClean="0">
              <a:solidFill>
                <a:schemeClr val="bg2"/>
              </a:solidFill>
            </a:endParaRPr>
          </a:p>
        </p:txBody>
      </p:sp>
      <p:graphicFrame>
        <p:nvGraphicFramePr>
          <p:cNvPr id="243" name="表格 242"/>
          <p:cNvGraphicFramePr>
            <a:graphicFrameLocks noGrp="1"/>
          </p:cNvGraphicFramePr>
          <p:nvPr/>
        </p:nvGraphicFramePr>
        <p:xfrm>
          <a:off x="660372" y="1953310"/>
          <a:ext cx="4572000" cy="1676400"/>
        </p:xfrm>
        <a:graphic>
          <a:graphicData uri="http://schemas.openxmlformats.org/drawingml/2006/table">
            <a:tbl>
              <a:tblPr firstRow="1" bandRow="1">
                <a:tableStyleId>{2D5ABB26-0587-4C30-8999-92F81FD0307C}</a:tableStyleId>
              </a:tblPr>
              <a:tblGrid>
                <a:gridCol w="1490134"/>
                <a:gridCol w="3081866"/>
              </a:tblGrid>
              <a:tr h="370840">
                <a:tc>
                  <a:txBody>
                    <a:bodyPr/>
                    <a:lstStyle/>
                    <a:p>
                      <a:pPr algn="ctr"/>
                      <a:endParaRPr lang="en-US" altLang="zh-CN" sz="1400" dirty="0" smtClean="0">
                        <a:solidFill>
                          <a:schemeClr val="tx1">
                            <a:lumMod val="50000"/>
                          </a:schemeClr>
                        </a:solidFill>
                      </a:endParaRPr>
                    </a:p>
                    <a:p>
                      <a:pPr algn="ctr"/>
                      <a:r>
                        <a:rPr lang="en-US" altLang="zh-CN" sz="1400" dirty="0" smtClean="0">
                          <a:solidFill>
                            <a:schemeClr val="tx1">
                              <a:lumMod val="50000"/>
                            </a:schemeClr>
                          </a:solidFill>
                        </a:rPr>
                        <a:t>User Model</a:t>
                      </a:r>
                      <a:endParaRPr lang="zh-CN" altLang="en-US" sz="1400" dirty="0">
                        <a:solidFill>
                          <a:schemeClr val="tx1">
                            <a:lumMod val="50000"/>
                          </a:schemeClr>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Wingdings" pitchFamily="2" charset="2"/>
                        <a:buChar char="ü"/>
                        <a:defRPr/>
                      </a:pPr>
                      <a:r>
                        <a:rPr lang="en-US" altLang="zh-CN" sz="1400" kern="0" dirty="0" smtClean="0">
                          <a:solidFill>
                            <a:schemeClr val="tx1">
                              <a:lumMod val="50000"/>
                            </a:schemeClr>
                          </a:solidFill>
                        </a:rPr>
                        <a:t>40000 users per km2</a:t>
                      </a:r>
                    </a:p>
                    <a:p>
                      <a:pPr marL="342900" indent="-342900">
                        <a:buFont typeface="Wingdings" pitchFamily="2" charset="2"/>
                        <a:buChar char="ü"/>
                        <a:defRPr/>
                      </a:pPr>
                      <a:r>
                        <a:rPr lang="en-US" altLang="zh-CN" sz="1400" kern="0" dirty="0" smtClean="0">
                          <a:solidFill>
                            <a:schemeClr val="tx1">
                              <a:lumMod val="50000"/>
                            </a:schemeClr>
                          </a:solidFill>
                          <a:latin typeface="+mn-lt"/>
                          <a:ea typeface="+mn-ea"/>
                          <a:cs typeface="+mn-cs"/>
                        </a:rPr>
                        <a:t>Peak </a:t>
                      </a:r>
                      <a:r>
                        <a:rPr lang="en-US" altLang="zh-CN" sz="1400" kern="0" dirty="0" smtClean="0">
                          <a:solidFill>
                            <a:schemeClr val="tx1">
                              <a:lumMod val="50000"/>
                            </a:schemeClr>
                          </a:solidFill>
                        </a:rPr>
                        <a:t>concurrency of video users: </a:t>
                      </a:r>
                      <a:r>
                        <a:rPr lang="en-US" altLang="zh-CN" sz="1400" b="1" i="1" kern="0" dirty="0" smtClean="0">
                          <a:solidFill>
                            <a:srgbClr val="0070C0"/>
                          </a:solidFill>
                        </a:rPr>
                        <a:t>5%</a:t>
                      </a:r>
                      <a:r>
                        <a:rPr lang="zh-CN" altLang="en-US" sz="1400" b="1" i="1" kern="0" dirty="0" smtClean="0">
                          <a:solidFill>
                            <a:srgbClr val="0070C0"/>
                          </a:solidFill>
                        </a:rPr>
                        <a:t>  </a:t>
                      </a:r>
                      <a:r>
                        <a:rPr lang="en-US" altLang="zh-CN" sz="1400" b="1" i="1" kern="0" dirty="0" smtClean="0">
                          <a:solidFill>
                            <a:srgbClr val="0070C0"/>
                          </a:solidFill>
                        </a:rPr>
                        <a:t>[Revenue]</a:t>
                      </a:r>
                      <a:endParaRPr lang="zh-CN" altLang="en-US" sz="1400" dirty="0">
                        <a:solidFill>
                          <a:schemeClr val="tx1">
                            <a:lumMod val="50000"/>
                          </a:schemeClr>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altLang="zh-CN" sz="1400" dirty="0" smtClean="0">
                        <a:solidFill>
                          <a:schemeClr val="tx1">
                            <a:lumMod val="50000"/>
                          </a:schemeClr>
                        </a:solidFill>
                      </a:endParaRPr>
                    </a:p>
                    <a:p>
                      <a:pPr algn="ctr"/>
                      <a:endParaRPr lang="en-US" altLang="zh-CN" sz="1400" dirty="0" smtClean="0">
                        <a:solidFill>
                          <a:schemeClr val="tx1">
                            <a:lumMod val="50000"/>
                          </a:schemeClr>
                        </a:solidFill>
                      </a:endParaRPr>
                    </a:p>
                    <a:p>
                      <a:pPr algn="ctr"/>
                      <a:r>
                        <a:rPr lang="en-US" altLang="zh-CN" sz="1400" dirty="0" smtClean="0">
                          <a:solidFill>
                            <a:schemeClr val="tx1">
                              <a:lumMod val="50000"/>
                            </a:schemeClr>
                          </a:solidFill>
                        </a:rPr>
                        <a:t>Network Model</a:t>
                      </a:r>
                      <a:endParaRPr lang="zh-CN" altLang="en-US" sz="1400" b="1" dirty="0">
                        <a:solidFill>
                          <a:schemeClr val="tx1">
                            <a:lumMod val="50000"/>
                          </a:schemeClr>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marL="342900" indent="-342900">
                        <a:buFont typeface="Wingdings" pitchFamily="2" charset="2"/>
                        <a:buChar char="ü"/>
                        <a:defRPr/>
                      </a:pPr>
                      <a:r>
                        <a:rPr lang="en-US" altLang="zh-CN" sz="1400" kern="0" dirty="0" smtClean="0">
                          <a:solidFill>
                            <a:schemeClr val="tx1">
                              <a:lumMod val="50000"/>
                            </a:schemeClr>
                          </a:solidFill>
                        </a:rPr>
                        <a:t>300m between access point</a:t>
                      </a:r>
                    </a:p>
                    <a:p>
                      <a:pPr marL="342900" indent="-342900">
                        <a:buFont typeface="Wingdings" pitchFamily="2" charset="2"/>
                        <a:buChar char="ü"/>
                        <a:defRPr/>
                      </a:pPr>
                      <a:r>
                        <a:rPr lang="en-US" altLang="zh-CN" sz="1400" b="1" i="1" kern="0" dirty="0" smtClean="0">
                          <a:solidFill>
                            <a:srgbClr val="0070C0"/>
                          </a:solidFill>
                        </a:rPr>
                        <a:t>10</a:t>
                      </a:r>
                      <a:r>
                        <a:rPr lang="en-US" altLang="zh-CN" sz="1400" kern="0" dirty="0" smtClean="0">
                          <a:solidFill>
                            <a:schemeClr val="tx1">
                              <a:lumMod val="50000"/>
                            </a:schemeClr>
                          </a:solidFill>
                        </a:rPr>
                        <a:t> cells per km2 </a:t>
                      </a:r>
                      <a:r>
                        <a:rPr lang="en-US" altLang="zh-CN" sz="1400" b="1" i="1" kern="0" dirty="0" smtClean="0">
                          <a:solidFill>
                            <a:srgbClr val="0070C0"/>
                          </a:solidFill>
                          <a:latin typeface="+mn-lt"/>
                          <a:ea typeface="+mn-ea"/>
                          <a:cs typeface="+mn-cs"/>
                        </a:rPr>
                        <a:t>[Cost]</a:t>
                      </a:r>
                    </a:p>
                    <a:p>
                      <a:pPr marL="342900" indent="-342900">
                        <a:buFont typeface="Wingdings" pitchFamily="2" charset="2"/>
                        <a:buChar char="ü"/>
                        <a:defRPr/>
                      </a:pPr>
                      <a:r>
                        <a:rPr lang="en-US" altLang="zh-CN" sz="1400" kern="0" dirty="0" smtClean="0">
                          <a:solidFill>
                            <a:schemeClr val="tx1">
                              <a:lumMod val="50000"/>
                            </a:schemeClr>
                          </a:solidFill>
                        </a:rPr>
                        <a:t>30~100MHz frequency bandwidth</a:t>
                      </a:r>
                      <a:endParaRPr lang="zh-CN" altLang="en-US" sz="1400" dirty="0">
                        <a:solidFill>
                          <a:schemeClr val="tx1">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r>
            </a:tbl>
          </a:graphicData>
        </a:graphic>
      </p:graphicFrame>
      <p:sp>
        <p:nvSpPr>
          <p:cNvPr id="163" name="标题 1"/>
          <p:cNvSpPr txBox="1">
            <a:spLocks/>
          </p:cNvSpPr>
          <p:nvPr/>
        </p:nvSpPr>
        <p:spPr bwMode="auto">
          <a:xfrm>
            <a:off x="640080" y="350838"/>
            <a:ext cx="82105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z="3200" b="1" kern="0" dirty="0" smtClean="0">
                <a:solidFill>
                  <a:srgbClr val="0070C0"/>
                </a:solidFill>
                <a:latin typeface="微软雅黑" pitchFamily="34" charset="-122"/>
                <a:ea typeface="微软雅黑" pitchFamily="34" charset="-122"/>
                <a:cs typeface="+mj-cs"/>
              </a:rPr>
              <a:t>Co-existence of 3G,4G and 5G@2020 </a:t>
            </a:r>
            <a:endParaRPr lang="zh-CN" altLang="en-US" sz="3200" b="1" kern="0" dirty="0">
              <a:solidFill>
                <a:srgbClr val="0070C0"/>
              </a:solidFill>
              <a:latin typeface="微软雅黑" pitchFamily="34" charset="-122"/>
              <a:ea typeface="微软雅黑" pitchFamily="34" charset="-122"/>
              <a:cs typeface="+mj-cs"/>
            </a:endParaRPr>
          </a:p>
        </p:txBody>
      </p:sp>
      <p:sp>
        <p:nvSpPr>
          <p:cNvPr id="172" name="TextBox 177"/>
          <p:cNvSpPr txBox="1">
            <a:spLocks noChangeArrowheads="1"/>
          </p:cNvSpPr>
          <p:nvPr/>
        </p:nvSpPr>
        <p:spPr bwMode="auto">
          <a:xfrm>
            <a:off x="5411959" y="1672177"/>
            <a:ext cx="3335876" cy="295200"/>
          </a:xfrm>
          <a:prstGeom prst="rect">
            <a:avLst/>
          </a:prstGeom>
          <a:solidFill>
            <a:schemeClr val="tx1">
              <a:lumMod val="40000"/>
              <a:lumOff val="60000"/>
            </a:schemeClr>
          </a:solidFill>
          <a:ln w="9525">
            <a:noFill/>
            <a:miter lim="800000"/>
            <a:headEnd/>
            <a:tailEnd/>
          </a:ln>
        </p:spPr>
        <p:txBody>
          <a:bodyPr wrap="square">
            <a:spAutoFit/>
          </a:bodyPr>
          <a:lstStyle/>
          <a:p>
            <a:pPr algn="ctr"/>
            <a:r>
              <a:rPr lang="en-US" altLang="zh-CN" sz="1050" dirty="0">
                <a:solidFill>
                  <a:schemeClr val="bg2"/>
                </a:solidFill>
              </a:rPr>
              <a:t>Densest </a:t>
            </a:r>
            <a:r>
              <a:rPr lang="en-US" altLang="zh-CN" sz="1050" dirty="0" smtClean="0">
                <a:solidFill>
                  <a:schemeClr val="bg2"/>
                </a:solidFill>
              </a:rPr>
              <a:t>RAN distribution in downtown  area- </a:t>
            </a:r>
            <a:r>
              <a:rPr lang="en-US" altLang="zh-CN" sz="1050" dirty="0">
                <a:solidFill>
                  <a:schemeClr val="bg2"/>
                </a:solidFill>
              </a:rPr>
              <a:t>CMCC</a:t>
            </a:r>
          </a:p>
        </p:txBody>
      </p:sp>
      <p:sp>
        <p:nvSpPr>
          <p:cNvPr id="244" name="TextBox 243"/>
          <p:cNvSpPr txBox="1"/>
          <p:nvPr/>
        </p:nvSpPr>
        <p:spPr>
          <a:xfrm>
            <a:off x="651920" y="1665442"/>
            <a:ext cx="4743945" cy="296333"/>
          </a:xfrm>
          <a:prstGeom prst="rect">
            <a:avLst/>
          </a:prstGeom>
          <a:solidFill>
            <a:schemeClr val="tx1">
              <a:lumMod val="40000"/>
              <a:lumOff val="60000"/>
            </a:schemeClr>
          </a:solidFill>
        </p:spPr>
        <p:txBody>
          <a:bodyPr wrap="square" rtlCol="0">
            <a:noAutofit/>
          </a:bodyPr>
          <a:lstStyle/>
          <a:p>
            <a:pPr algn="ctr"/>
            <a:r>
              <a:rPr lang="en-US" altLang="zh-CN" sz="1300" dirty="0" smtClean="0">
                <a:solidFill>
                  <a:schemeClr val="bg2"/>
                </a:solidFill>
              </a:rPr>
              <a:t>The current user and network model in downtown area</a:t>
            </a:r>
            <a:endParaRPr lang="zh-CN" altLang="en-US" sz="1300" dirty="0">
              <a:solidFill>
                <a:schemeClr val="bg2"/>
              </a:solidFill>
            </a:endParaRPr>
          </a:p>
        </p:txBody>
      </p:sp>
      <p:sp>
        <p:nvSpPr>
          <p:cNvPr id="245" name="TextBox 244"/>
          <p:cNvSpPr txBox="1"/>
          <p:nvPr/>
        </p:nvSpPr>
        <p:spPr>
          <a:xfrm>
            <a:off x="660400" y="3612775"/>
            <a:ext cx="4673584" cy="296333"/>
          </a:xfrm>
          <a:prstGeom prst="rect">
            <a:avLst/>
          </a:prstGeom>
          <a:solidFill>
            <a:schemeClr val="tx1">
              <a:lumMod val="40000"/>
              <a:lumOff val="60000"/>
            </a:schemeClr>
          </a:solidFill>
        </p:spPr>
        <p:txBody>
          <a:bodyPr wrap="square" rtlCol="0">
            <a:noAutofit/>
          </a:bodyPr>
          <a:lstStyle/>
          <a:p>
            <a:pPr algn="ctr"/>
            <a:r>
              <a:rPr lang="en-US" altLang="zh-CN" sz="1300" dirty="0" smtClean="0">
                <a:solidFill>
                  <a:schemeClr val="bg2"/>
                </a:solidFill>
              </a:rPr>
              <a:t>Trade off between cost of network deployment and QoE</a:t>
            </a:r>
            <a:endParaRPr lang="zh-CN" altLang="en-US" sz="1300" dirty="0">
              <a:solidFill>
                <a:schemeClr val="bg2"/>
              </a:solidFill>
            </a:endParaRPr>
          </a:p>
        </p:txBody>
      </p:sp>
      <p:sp>
        <p:nvSpPr>
          <p:cNvPr id="257" name="燕尾形 256"/>
          <p:cNvSpPr/>
          <p:nvPr/>
        </p:nvSpPr>
        <p:spPr>
          <a:xfrm>
            <a:off x="7374954" y="4472922"/>
            <a:ext cx="1738566" cy="432000"/>
          </a:xfrm>
          <a:prstGeom prst="chevron">
            <a:avLst/>
          </a:prstGeom>
          <a:solidFill>
            <a:schemeClr val="bg1"/>
          </a:solidFill>
          <a:ln>
            <a:solidFill>
              <a:schemeClr val="bg1">
                <a:lumMod val="85000"/>
              </a:schemeClr>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lumMod val="85000"/>
                  </a:schemeClr>
                </a:solidFill>
                <a:effectLst/>
                <a:latin typeface="Arial" charset="0"/>
              </a:rPr>
              <a:t>5G</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lumMod val="85000"/>
                  </a:schemeClr>
                </a:solidFill>
                <a:effectLst/>
                <a:latin typeface="Arial" charset="0"/>
              </a:rPr>
              <a:t>1000Gbps/km2</a:t>
            </a:r>
            <a:endParaRPr kumimoji="0" lang="zh-CN" altLang="en-US" sz="1200" b="0" i="0" u="none" strike="noStrike" cap="none" normalizeH="0" baseline="0" dirty="0" smtClean="0">
              <a:ln>
                <a:noFill/>
              </a:ln>
              <a:solidFill>
                <a:schemeClr val="bg1">
                  <a:lumMod val="85000"/>
                </a:schemeClr>
              </a:solidFill>
              <a:effectLst/>
              <a:latin typeface="Arial" charset="0"/>
            </a:endParaRPr>
          </a:p>
        </p:txBody>
      </p:sp>
      <p:sp>
        <p:nvSpPr>
          <p:cNvPr id="168" name="TextBox 167"/>
          <p:cNvSpPr txBox="1"/>
          <p:nvPr/>
        </p:nvSpPr>
        <p:spPr>
          <a:xfrm>
            <a:off x="1888856" y="4960825"/>
            <a:ext cx="7043596" cy="588475"/>
          </a:xfrm>
          <a:prstGeom prst="rect">
            <a:avLst/>
          </a:prstGeom>
          <a:noFill/>
        </p:spPr>
        <p:txBody>
          <a:bodyPr wrap="square" rtlCol="0">
            <a:noAutofit/>
          </a:bodyPr>
          <a:lstStyle/>
          <a:p>
            <a:r>
              <a:rPr lang="en-US" altLang="zh-CN" dirty="0" smtClean="0"/>
              <a:t>2014                                    2016                  2019                2023                    </a:t>
            </a:r>
            <a:endParaRPr lang="zh-CN" altLang="en-US" dirty="0"/>
          </a:p>
        </p:txBody>
      </p:sp>
      <p:sp>
        <p:nvSpPr>
          <p:cNvPr id="169" name="内容占位符 2"/>
          <p:cNvSpPr txBox="1">
            <a:spLocks/>
          </p:cNvSpPr>
          <p:nvPr/>
        </p:nvSpPr>
        <p:spPr bwMode="auto">
          <a:xfrm>
            <a:off x="593012" y="5386368"/>
            <a:ext cx="7959194" cy="552253"/>
          </a:xfrm>
          <a:prstGeom prst="rect">
            <a:avLst/>
          </a:prstGeom>
          <a:solidFill>
            <a:schemeClr val="tx1">
              <a:lumMod val="50000"/>
            </a:schemeClr>
          </a:solidFill>
          <a:ln w="9525">
            <a:noFill/>
            <a:miter lim="800000"/>
            <a:headEnd/>
            <a:tailEnd/>
          </a:ln>
        </p:spPr>
        <p:txBody>
          <a:bodyPr lIns="91379" tIns="45688" rIns="91379" bIns="45688"/>
          <a:lstStyle/>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LTE and its evolvement will be the main way for MBB streaming in next decade</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How to improve revenue while control the cost is important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09599" y="274638"/>
            <a:ext cx="8410575" cy="1143000"/>
          </a:xfrm>
        </p:spPr>
        <p:txBody>
          <a:bodyPr/>
          <a:lstStyle/>
          <a:p>
            <a:r>
              <a:rPr lang="en-US" altLang="zh-CN" sz="3600" dirty="0" smtClean="0">
                <a:solidFill>
                  <a:srgbClr val="0070C0"/>
                </a:solidFill>
              </a:rPr>
              <a:t>Cost down  while </a:t>
            </a:r>
            <a:r>
              <a:rPr lang="en-US" altLang="zh-CN" sz="3600" dirty="0" err="1" smtClean="0">
                <a:solidFill>
                  <a:srgbClr val="0070C0"/>
                </a:solidFill>
              </a:rPr>
              <a:t>QoE</a:t>
            </a:r>
            <a:r>
              <a:rPr lang="en-US" altLang="zh-CN" sz="3600" dirty="0" smtClean="0">
                <a:solidFill>
                  <a:srgbClr val="0070C0"/>
                </a:solidFill>
              </a:rPr>
              <a:t> up</a:t>
            </a:r>
            <a:endParaRPr lang="zh-CN" altLang="en-US" sz="3600" dirty="0" smtClean="0">
              <a:solidFill>
                <a:srgbClr val="0070C0"/>
              </a:solidFill>
            </a:endParaRPr>
          </a:p>
        </p:txBody>
      </p:sp>
      <p:graphicFrame>
        <p:nvGraphicFramePr>
          <p:cNvPr id="7" name="表格 6"/>
          <p:cNvGraphicFramePr>
            <a:graphicFrameLocks noGrp="1"/>
          </p:cNvGraphicFramePr>
          <p:nvPr/>
        </p:nvGraphicFramePr>
        <p:xfrm>
          <a:off x="690035" y="1427632"/>
          <a:ext cx="5463115" cy="2238434"/>
        </p:xfrm>
        <a:graphic>
          <a:graphicData uri="http://schemas.openxmlformats.org/drawingml/2006/table">
            <a:tbl>
              <a:tblPr/>
              <a:tblGrid>
                <a:gridCol w="653260"/>
                <a:gridCol w="765520"/>
                <a:gridCol w="1029049"/>
                <a:gridCol w="657489"/>
                <a:gridCol w="1262965"/>
                <a:gridCol w="1094832"/>
              </a:tblGrid>
              <a:tr h="605059">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Network</a:t>
                      </a:r>
                      <a:endParaRPr kumimoji="0" lang="zh-CN"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endParaRPr>
                    </a:p>
                  </a:txBody>
                  <a:tcPr marL="0" marR="0" marT="0" marB="0" horzOverflow="overflow">
                    <a:lnL w="190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err="1" smtClean="0">
                          <a:ln>
                            <a:noFill/>
                          </a:ln>
                          <a:solidFill>
                            <a:schemeClr val="tx1">
                              <a:lumMod val="50000"/>
                            </a:schemeClr>
                          </a:solidFill>
                          <a:effectLst/>
                          <a:latin typeface="楷体_GB2312" pitchFamily="49" charset="-122"/>
                          <a:ea typeface="黑体" pitchFamily="2" charset="-122"/>
                        </a:rPr>
                        <a:t>Avg.DL</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 Rate/Cell</a:t>
                      </a:r>
                      <a:endParaRPr kumimoji="0" lang="zh-CN"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Resolution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Frame Rate</a:t>
                      </a:r>
                      <a:endParaRPr kumimoji="0" lang="zh-CN"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Source Rate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(Mbps)</a:t>
                      </a:r>
                      <a:endParaRPr kumimoji="0" lang="zh-CN"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AVC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 HEVC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(bandwidth requirements)</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AVC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HEVC</a:t>
                      </a:r>
                      <a:r>
                        <a:rPr kumimoji="0" lang="zh-CN" altLang="en-US"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rPr>
                        <a:t>(Users/Cell)</a:t>
                      </a:r>
                      <a:endParaRPr kumimoji="0" lang="zh-CN"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9050" cap="flat" cmpd="sng" algn="ctr">
                      <a:solidFill>
                        <a:sysClr val="windowText" lastClr="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r>
              <a:tr h="403372">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3G</a:t>
                      </a:r>
                    </a:p>
                  </a:txBody>
                  <a:tcPr marL="0" marR="0" marT="0" marB="0" horzOverflow="overflow">
                    <a:lnL w="190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2Mbps@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5MHz</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rPr>
                        <a:t>416x240</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@10</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34</a:t>
                      </a:r>
                      <a:endParaRPr kumimoji="0" lang="zh-CN" altLang="en-US"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350Kbps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175Kbps</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5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 10</a:t>
                      </a:r>
                      <a:endParaRPr kumimoji="0" lang="zh-CN" altLang="en-US"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8914">
                <a:tc rowSpan="2">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LTE</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90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38.6Mbps@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20MHz</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rPr>
                        <a:t>640x480@30</a:t>
                      </a:r>
                      <a:endParaRPr kumimoji="0" lang="zh-CN" altLang="en-US"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105</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1Mbps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500Kbps</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40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 80</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6145">
                <a:tc vMerge="1">
                  <a:txBody>
                    <a:bodyPr/>
                    <a:lstStyle/>
                    <a:p>
                      <a:endParaRPr lang="zh-CN" altLang="en-US"/>
                    </a:p>
                  </a:txBody>
                  <a:tcPr/>
                </a:tc>
                <a:tc vMerge="1">
                  <a:txBody>
                    <a:bodyPr/>
                    <a:lstStyle/>
                    <a:p>
                      <a:endParaRPr lang="zh-CN" altLang="en-US"/>
                    </a:p>
                  </a:txBody>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rPr>
                        <a:t>832x480@30</a:t>
                      </a:r>
                      <a:endParaRPr kumimoji="0" lang="zh-CN" altLang="en-US"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137</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1.5Mbps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750kbps</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25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 50</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8815">
                <a:tc rowSpan="2">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LTE-A</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9050" cap="flat" cmpd="sng" algn="ctr">
                      <a:solidFill>
                        <a:sysClr val="windowText" lastClr="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c rowSpan="2">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260Mbps@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100MHz</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rPr>
                        <a:t>1280x720@30</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宋体" charset="-122"/>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316</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3Mbps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1.5Mbps</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ysClr val="window" lastClr="FFFFFF"/>
                    </a:solidFill>
                  </a:tcPr>
                </a:tc>
                <a:tc>
                  <a:txBody>
                    <a:bodyPr/>
                    <a:lstStyle>
                      <a:defPPr>
                        <a:defRPr lang="en-US"/>
                      </a:defPPr>
                      <a:lvl1pPr marL="0" algn="l" defTabSz="914400" rtl="0" eaLnBrk="1" latinLnBrk="0" hangingPunct="1">
                        <a:defRPr sz="1800" kern="1200">
                          <a:solidFill>
                            <a:schemeClr val="tx1"/>
                          </a:solidFill>
                          <a:latin typeface="Arial"/>
                          <a:ea typeface="华文细黑"/>
                        </a:defRPr>
                      </a:lvl1pPr>
                      <a:lvl2pPr marL="457200" algn="l" defTabSz="914400" rtl="0" eaLnBrk="1" latinLnBrk="0" hangingPunct="1">
                        <a:defRPr sz="1800" kern="1200">
                          <a:solidFill>
                            <a:schemeClr val="tx1"/>
                          </a:solidFill>
                          <a:latin typeface="Arial"/>
                          <a:ea typeface="华文细黑"/>
                        </a:defRPr>
                      </a:lvl2pPr>
                      <a:lvl3pPr marL="914400" algn="l" defTabSz="914400" rtl="0" eaLnBrk="1" latinLnBrk="0" hangingPunct="1">
                        <a:defRPr sz="1800" kern="1200">
                          <a:solidFill>
                            <a:schemeClr val="tx1"/>
                          </a:solidFill>
                          <a:latin typeface="Arial"/>
                          <a:ea typeface="华文细黑"/>
                        </a:defRPr>
                      </a:lvl3pPr>
                      <a:lvl4pPr marL="1371600" algn="l" defTabSz="914400" rtl="0" eaLnBrk="1" latinLnBrk="0" hangingPunct="1">
                        <a:defRPr sz="1800" kern="1200">
                          <a:solidFill>
                            <a:schemeClr val="tx1"/>
                          </a:solidFill>
                          <a:latin typeface="Arial"/>
                          <a:ea typeface="华文细黑"/>
                        </a:defRPr>
                      </a:lvl4pPr>
                      <a:lvl5pPr marL="1828800" algn="l" defTabSz="914400" rtl="0" eaLnBrk="1" latinLnBrk="0" hangingPunct="1">
                        <a:defRPr sz="1800" kern="1200">
                          <a:solidFill>
                            <a:schemeClr val="tx1"/>
                          </a:solidFill>
                          <a:latin typeface="Arial"/>
                          <a:ea typeface="华文细黑"/>
                        </a:defRPr>
                      </a:lvl5pPr>
                      <a:lvl6pPr marL="2286000" algn="l" defTabSz="914400" rtl="0" eaLnBrk="1" latinLnBrk="0" hangingPunct="1">
                        <a:defRPr sz="1800" kern="1200">
                          <a:solidFill>
                            <a:schemeClr val="tx1"/>
                          </a:solidFill>
                          <a:latin typeface="Arial"/>
                          <a:ea typeface="华文细黑"/>
                        </a:defRPr>
                      </a:lvl6pPr>
                      <a:lvl7pPr marL="2743200" algn="l" defTabSz="914400" rtl="0" eaLnBrk="1" latinLnBrk="0" hangingPunct="1">
                        <a:defRPr sz="1800" kern="1200">
                          <a:solidFill>
                            <a:schemeClr val="tx1"/>
                          </a:solidFill>
                          <a:latin typeface="Arial"/>
                          <a:ea typeface="华文细黑"/>
                        </a:defRPr>
                      </a:lvl7pPr>
                      <a:lvl8pPr marL="3200400" algn="l" defTabSz="914400" rtl="0" eaLnBrk="1" latinLnBrk="0" hangingPunct="1">
                        <a:defRPr sz="1800" kern="1200">
                          <a:solidFill>
                            <a:schemeClr val="tx1"/>
                          </a:solidFill>
                          <a:latin typeface="Arial"/>
                          <a:ea typeface="华文细黑"/>
                        </a:defRPr>
                      </a:lvl8pPr>
                      <a:lvl9pPr marL="3657600" algn="l" defTabSz="914400" rtl="0" eaLnBrk="1" latinLnBrk="0" hangingPunct="1">
                        <a:defRPr sz="1800" kern="1200">
                          <a:solidFill>
                            <a:schemeClr val="tx1"/>
                          </a:solidFill>
                          <a:latin typeface="Arial"/>
                          <a:ea typeface="华文细黑"/>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86 </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 </a:t>
                      </a:r>
                      <a:r>
                        <a:rPr kumimoji="0" lang="en-US"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172</a:t>
                      </a:r>
                      <a:endParaRPr kumimoji="0" lang="zh-CN" altLang="zh-CN" sz="1100" b="1" i="0" u="none" strike="noStrike"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129">
                <a:tc vMerge="1">
                  <a:txBody>
                    <a:bodyPr/>
                    <a:lstStyle/>
                    <a:p>
                      <a:endParaRPr lang="zh-CN" altLang="en-US"/>
                    </a:p>
                  </a:txBody>
                  <a:tcPr/>
                </a:tc>
                <a:tc vMerge="1">
                  <a:txBody>
                    <a:bodyPr/>
                    <a:lstStyle/>
                    <a:p>
                      <a:endParaRPr lang="zh-CN" altLang="en-US"/>
                    </a:p>
                  </a:txBody>
                  <a:tcPr/>
                </a:tc>
                <a:tc>
                  <a:txBody>
                    <a:bodyPr/>
                    <a:lstStyle/>
                    <a:p>
                      <a:pPr algn="ct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宋体" charset="-122"/>
                          <a:cs typeface="Times New Roman" pitchFamily="18" charset="0"/>
                        </a:rPr>
                        <a:t>1920x1080@30</a:t>
                      </a:r>
                      <a:endParaRPr kumimoji="0" lang="zh-CN" altLang="en-US" sz="1100" b="1" i="0" u="none" strike="noStrike" kern="1200" cap="none" normalizeH="0" baseline="0" dirty="0" smtClean="0">
                        <a:ln>
                          <a:noFill/>
                        </a:ln>
                        <a:solidFill>
                          <a:schemeClr val="tx1">
                            <a:lumMod val="50000"/>
                          </a:schemeClr>
                        </a:solidFill>
                        <a:effectLst/>
                        <a:latin typeface="Times New Roman" pitchFamily="18" charset="0"/>
                        <a:ea typeface="宋体" charset="-122"/>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712</a:t>
                      </a:r>
                      <a:endParaRPr kumimoji="0" lang="zh-CN" altLang="en-US"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 8Mbps</a:t>
                      </a:r>
                      <a:r>
                        <a:rPr kumimoji="0" lang="en-US" altLang="zh-CN" sz="1100" b="1" i="0" u="none" strike="noStrike" cap="none" normalizeH="0" baseline="0" dirty="0" smtClean="0">
                          <a:ln>
                            <a:noFill/>
                          </a:ln>
                          <a:solidFill>
                            <a:schemeClr val="tx1">
                              <a:lumMod val="50000"/>
                            </a:schemeClr>
                          </a:solidFill>
                          <a:effectLst/>
                          <a:latin typeface="楷体_GB2312" pitchFamily="49" charset="-122"/>
                          <a:ea typeface="黑体" pitchFamily="2" charset="-122"/>
                          <a:sym typeface="Wingdings" pitchFamily="2" charset="2"/>
                        </a:rPr>
                        <a:t></a:t>
                      </a: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4Mbps</a:t>
                      </a:r>
                      <a:endParaRPr kumimoji="0" lang="zh-CN" altLang="en-US"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rPr>
                        <a:t>32 </a:t>
                      </a:r>
                      <a:r>
                        <a:rPr kumimoji="0" lang="en-US" altLang="zh-CN"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sym typeface="Wingdings" pitchFamily="2" charset="2"/>
                        </a:rPr>
                        <a:t> 65</a:t>
                      </a:r>
                      <a:endParaRPr kumimoji="0" lang="zh-CN" altLang="en-US" sz="1100" b="1" i="0" u="none" strike="noStrike" kern="1200" cap="none" normalizeH="0" baseline="0" dirty="0" smtClean="0">
                        <a:ln>
                          <a:noFill/>
                        </a:ln>
                        <a:solidFill>
                          <a:schemeClr val="tx1">
                            <a:lumMod val="50000"/>
                          </a:schemeClr>
                        </a:solidFill>
                        <a:effectLst/>
                        <a:latin typeface="Times New Roman" pitchFamily="18" charset="0"/>
                        <a:ea typeface="MS Mincho" pitchFamily="49" charset="-128"/>
                        <a:cs typeface="Times New Roman" pitchFamily="18" charset="0"/>
                      </a:endParaRPr>
                    </a:p>
                  </a:txBody>
                  <a:tcPr marL="0" marR="0" marT="0" marB="0" horzOverflow="overflow">
                    <a:lnL w="12700" cap="flat" cmpd="sng" algn="ctr">
                      <a:solidFill>
                        <a:srgbClr val="000000"/>
                      </a:solidFill>
                      <a:prstDash val="solid"/>
                      <a:round/>
                      <a:headEnd type="none" w="med" len="med"/>
                      <a:tailEnd type="none" w="med" len="med"/>
                    </a:lnL>
                    <a:lnR w="19050" cap="flat" cmpd="sng" algn="ctr">
                      <a:solidFill>
                        <a:sysClr val="windowText" lastClr="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a:noFill/>
                    </a:lnTlToBr>
                    <a:lnBlToTr>
                      <a:noFill/>
                    </a:lnBlToTr>
                    <a:noFill/>
                  </a:tcPr>
                </a:tc>
              </a:tr>
            </a:tbl>
          </a:graphicData>
        </a:graphic>
      </p:graphicFrame>
      <p:pic>
        <p:nvPicPr>
          <p:cNvPr id="15" name="Picture 5"/>
          <p:cNvPicPr>
            <a:picLocks noChangeAspect="1" noChangeArrowheads="1"/>
          </p:cNvPicPr>
          <p:nvPr/>
        </p:nvPicPr>
        <p:blipFill>
          <a:blip r:embed="rId2" cstate="print"/>
          <a:srcRect/>
          <a:stretch>
            <a:fillRect/>
          </a:stretch>
        </p:blipFill>
        <p:spPr bwMode="auto">
          <a:xfrm>
            <a:off x="6209507" y="1433515"/>
            <a:ext cx="2458243" cy="1128452"/>
          </a:xfrm>
          <a:prstGeom prst="rect">
            <a:avLst/>
          </a:prstGeom>
          <a:noFill/>
          <a:ln w="9525">
            <a:noFill/>
            <a:miter lim="800000"/>
            <a:headEnd/>
            <a:tailEnd/>
          </a:ln>
        </p:spPr>
      </p:pic>
      <p:pic>
        <p:nvPicPr>
          <p:cNvPr id="16" name="Picture 3"/>
          <p:cNvPicPr>
            <a:picLocks noChangeAspect="1" noChangeArrowheads="1"/>
          </p:cNvPicPr>
          <p:nvPr/>
        </p:nvPicPr>
        <p:blipFill>
          <a:blip r:embed="rId3" cstate="print"/>
          <a:srcRect/>
          <a:stretch>
            <a:fillRect/>
          </a:stretch>
        </p:blipFill>
        <p:spPr bwMode="auto">
          <a:xfrm>
            <a:off x="6556197" y="2633663"/>
            <a:ext cx="1911009" cy="3128962"/>
          </a:xfrm>
          <a:prstGeom prst="rect">
            <a:avLst/>
          </a:prstGeom>
          <a:noFill/>
          <a:ln w="9525">
            <a:noFill/>
            <a:miter lim="800000"/>
            <a:headEnd/>
            <a:tailEnd/>
          </a:ln>
        </p:spPr>
      </p:pic>
      <p:sp>
        <p:nvSpPr>
          <p:cNvPr id="17" name="内容占位符 2"/>
          <p:cNvSpPr txBox="1">
            <a:spLocks/>
          </p:cNvSpPr>
          <p:nvPr/>
        </p:nvSpPr>
        <p:spPr bwMode="auto">
          <a:xfrm>
            <a:off x="671117" y="3965238"/>
            <a:ext cx="5139133" cy="1978362"/>
          </a:xfrm>
          <a:prstGeom prst="rect">
            <a:avLst/>
          </a:prstGeom>
          <a:solidFill>
            <a:schemeClr val="tx1">
              <a:lumMod val="50000"/>
            </a:schemeClr>
          </a:solidFill>
          <a:ln w="9525">
            <a:noFill/>
            <a:miter lim="800000"/>
            <a:headEnd/>
            <a:tailEnd/>
          </a:ln>
        </p:spPr>
        <p:txBody>
          <a:bodyPr lIns="91379" tIns="45688" rIns="91379" bIns="45688"/>
          <a:lstStyle/>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HEVC provides better solution with less cost per bit</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At the same time, smaller video size help to conquer fluctuation of wireless network and reduce the times of  video stall</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Also HEVC helps to improve resolution of video, which is important for some advanced  video based mobile applications, such as insurance company’s investigation of  a car accident.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燕尾形 250"/>
          <p:cNvSpPr/>
          <p:nvPr/>
        </p:nvSpPr>
        <p:spPr>
          <a:xfrm>
            <a:off x="5975039" y="1930870"/>
            <a:ext cx="1611824" cy="432000"/>
          </a:xfrm>
          <a:prstGeom prst="chevron">
            <a:avLst/>
          </a:prstGeom>
          <a:solidFill>
            <a:schemeClr val="bg1"/>
          </a:solidFill>
          <a:ln>
            <a:solidFill>
              <a:schemeClr val="tx1">
                <a:lumMod val="75000"/>
              </a:schemeClr>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4.5G</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10Gbps/km2</a:t>
            </a:r>
            <a:endParaRPr lang="zh-CN" altLang="en-US" sz="1200" dirty="0" smtClean="0">
              <a:solidFill>
                <a:schemeClr val="bg2"/>
              </a:solidFill>
            </a:endParaRPr>
          </a:p>
        </p:txBody>
      </p:sp>
      <p:sp>
        <p:nvSpPr>
          <p:cNvPr id="250" name="燕尾形 249"/>
          <p:cNvSpPr/>
          <p:nvPr/>
        </p:nvSpPr>
        <p:spPr>
          <a:xfrm>
            <a:off x="4096112" y="1949920"/>
            <a:ext cx="1977406" cy="432000"/>
          </a:xfrm>
          <a:prstGeom prst="chevron">
            <a:avLst/>
          </a:prstGeom>
          <a:solidFill>
            <a:schemeClr val="bg1"/>
          </a:solidFill>
          <a:ln>
            <a:solidFill>
              <a:schemeClr val="tx1">
                <a:lumMod val="75000"/>
              </a:schemeClr>
            </a:solidFill>
          </a:ln>
        </p:spPr>
        <p:txBody>
          <a:bodyPr vert="horz" wrap="square" lIns="91440" tIns="45720" rIns="91440" bIns="45720" numCol="1" rtlCol="0" anchor="t" anchorCtr="0" compatLnSpc="1">
            <a:prstTxWarp prst="textNoShape">
              <a:avLst/>
            </a:prstTxWarp>
          </a:bodyPr>
          <a:lstStyle/>
          <a:p>
            <a:pPr algn="ctr"/>
            <a:r>
              <a:rPr lang="en-US" altLang="zh-CN" sz="1200" dirty="0" smtClean="0">
                <a:solidFill>
                  <a:schemeClr val="bg2"/>
                </a:solidFill>
              </a:rPr>
              <a:t>LTE-A  2.6Gbps/km2</a:t>
            </a:r>
            <a:endParaRPr lang="zh-CN" altLang="en-US" sz="1200" dirty="0" smtClean="0">
              <a:solidFill>
                <a:schemeClr val="bg2"/>
              </a:solidFill>
            </a:endParaRPr>
          </a:p>
        </p:txBody>
      </p:sp>
      <p:sp>
        <p:nvSpPr>
          <p:cNvPr id="249" name="五边形 248"/>
          <p:cNvSpPr/>
          <p:nvPr/>
        </p:nvSpPr>
        <p:spPr>
          <a:xfrm>
            <a:off x="651163" y="1949920"/>
            <a:ext cx="3584502" cy="432000"/>
          </a:xfrm>
          <a:prstGeom prst="homePlate">
            <a:avLst/>
          </a:prstGeom>
          <a:solidFill>
            <a:schemeClr val="bg1"/>
          </a:solidFill>
          <a:ln>
            <a:solidFill>
              <a:schemeClr val="bg2"/>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LTE </a:t>
            </a:r>
          </a:p>
          <a:p>
            <a:pPr marL="0" marR="0" indent="0" algn="ctr" defTabSz="914400" rtl="0" eaLnBrk="1" fontAlgn="base" latinLnBrk="0" hangingPunct="1">
              <a:lnSpc>
                <a:spcPct val="100000"/>
              </a:lnSpc>
              <a:spcBef>
                <a:spcPct val="0"/>
              </a:spcBef>
              <a:spcAft>
                <a:spcPct val="0"/>
              </a:spcAft>
              <a:buClrTx/>
              <a:buSzTx/>
              <a:buFontTx/>
              <a:buNone/>
              <a:tabLst/>
            </a:pPr>
            <a:r>
              <a:rPr lang="en-US" altLang="zh-CN" sz="1200" dirty="0" smtClean="0">
                <a:solidFill>
                  <a:schemeClr val="bg2"/>
                </a:solidFill>
              </a:rPr>
              <a:t> 386Mbps/km2</a:t>
            </a:r>
            <a:endParaRPr lang="zh-CN" altLang="en-US" sz="1200" dirty="0" smtClean="0">
              <a:solidFill>
                <a:schemeClr val="bg2"/>
              </a:solidFill>
            </a:endParaRPr>
          </a:p>
        </p:txBody>
      </p:sp>
      <p:sp>
        <p:nvSpPr>
          <p:cNvPr id="163" name="标题 1"/>
          <p:cNvSpPr txBox="1">
            <a:spLocks/>
          </p:cNvSpPr>
          <p:nvPr/>
        </p:nvSpPr>
        <p:spPr bwMode="auto">
          <a:xfrm>
            <a:off x="762000" y="-173037"/>
            <a:ext cx="82105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z="3200" b="1" kern="0" dirty="0" smtClean="0">
                <a:solidFill>
                  <a:srgbClr val="0070C0"/>
                </a:solidFill>
                <a:latin typeface="微软雅黑" pitchFamily="34" charset="-122"/>
                <a:ea typeface="微软雅黑" pitchFamily="34" charset="-122"/>
                <a:cs typeface="+mj-cs"/>
              </a:rPr>
              <a:t>Call afore a new hero!</a:t>
            </a:r>
            <a:endParaRPr lang="zh-CN" altLang="en-US" sz="3200" b="1" kern="0" dirty="0">
              <a:solidFill>
                <a:srgbClr val="0070C0"/>
              </a:solidFill>
              <a:latin typeface="微软雅黑" pitchFamily="34" charset="-122"/>
              <a:ea typeface="微软雅黑" pitchFamily="34" charset="-122"/>
              <a:cs typeface="+mj-cs"/>
            </a:endParaRPr>
          </a:p>
        </p:txBody>
      </p:sp>
      <p:graphicFrame>
        <p:nvGraphicFramePr>
          <p:cNvPr id="254" name="表格 253"/>
          <p:cNvGraphicFramePr>
            <a:graphicFrameLocks noGrp="1"/>
          </p:cNvGraphicFramePr>
          <p:nvPr/>
        </p:nvGraphicFramePr>
        <p:xfrm>
          <a:off x="625762" y="2466385"/>
          <a:ext cx="7167916" cy="1193800"/>
        </p:xfrm>
        <a:graphic>
          <a:graphicData uri="http://schemas.openxmlformats.org/drawingml/2006/table">
            <a:tbl>
              <a:tblPr firstRow="1" bandRow="1">
                <a:tableStyleId>{2D5ABB26-0587-4C30-8999-92F81FD0307C}</a:tableStyleId>
              </a:tblPr>
              <a:tblGrid>
                <a:gridCol w="1791979"/>
                <a:gridCol w="1791979"/>
                <a:gridCol w="1791979"/>
                <a:gridCol w="1791979"/>
              </a:tblGrid>
              <a:tr h="370840">
                <a:tc>
                  <a:txBody>
                    <a:bodyPr/>
                    <a:lstStyle/>
                    <a:p>
                      <a:r>
                        <a:rPr lang="en-US" altLang="zh-CN" sz="1400" kern="0" dirty="0" smtClean="0">
                          <a:solidFill>
                            <a:schemeClr val="tx1">
                              <a:lumMod val="50000"/>
                            </a:schemeClr>
                          </a:solidFill>
                          <a:latin typeface="+mn-lt"/>
                          <a:ea typeface="+mn-ea"/>
                          <a:cs typeface="+mn-cs"/>
                        </a:rPr>
                        <a:t>Users Concurrency</a:t>
                      </a:r>
                      <a:endParaRPr lang="zh-CN" altLang="en-US" sz="1400" kern="0" dirty="0" smtClean="0">
                        <a:solidFill>
                          <a:schemeClr val="tx1">
                            <a:lumMod val="50000"/>
                          </a:schemeClr>
                        </a:solidFill>
                        <a:latin typeface="+mn-lt"/>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2% (80/Cell)</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5% (200/Cell)</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10% (400/Cell)</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370840">
                <a:tc>
                  <a:txBody>
                    <a:bodyPr/>
                    <a:lstStyle/>
                    <a:p>
                      <a:r>
                        <a:rPr lang="en-US" altLang="zh-CN" sz="1200" kern="0" dirty="0" smtClean="0">
                          <a:solidFill>
                            <a:schemeClr val="tx1">
                              <a:lumMod val="50000"/>
                            </a:schemeClr>
                          </a:solidFill>
                          <a:latin typeface="+mn-lt"/>
                          <a:ea typeface="+mn-ea"/>
                          <a:cs typeface="+mn-cs"/>
                        </a:rPr>
                        <a:t>Avg. DL/UL BW/User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800" dirty="0" smtClean="0"/>
                        <a:t>UL BW ~= 1/3 DL BW</a:t>
                      </a:r>
                      <a:endParaRPr lang="zh-CN" altLang="en-US" sz="1200" kern="0" dirty="0" smtClean="0">
                        <a:solidFill>
                          <a:schemeClr val="tx1">
                            <a:lumMod val="50000"/>
                          </a:schemeClr>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0.48Mbps/0.16Mbps</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1.3 Mbps/0.43Mbps</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2.5Mbps/0.8Mbps</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altLang="zh-CN" sz="1100" kern="0" dirty="0" smtClean="0">
                          <a:solidFill>
                            <a:schemeClr val="tx1">
                              <a:lumMod val="50000"/>
                            </a:schemeClr>
                          </a:solidFill>
                          <a:latin typeface="+mn-lt"/>
                          <a:ea typeface="+mn-ea"/>
                          <a:cs typeface="+mn-cs"/>
                        </a:rPr>
                        <a:t>DL/UL Users/Cell for FHD </a:t>
                      </a:r>
                      <a:r>
                        <a:rPr lang="en-US" altLang="zh-CN" sz="1100" kern="0" dirty="0" err="1" smtClean="0">
                          <a:solidFill>
                            <a:schemeClr val="tx1">
                              <a:lumMod val="50000"/>
                            </a:schemeClr>
                          </a:solidFill>
                          <a:latin typeface="+mn-lt"/>
                          <a:ea typeface="+mn-ea"/>
                          <a:cs typeface="+mn-cs"/>
                        </a:rPr>
                        <a:t>quality@HEVC</a:t>
                      </a:r>
                      <a:r>
                        <a:rPr lang="en-US" altLang="zh-CN" sz="900" kern="0" dirty="0" smtClean="0">
                          <a:solidFill>
                            <a:schemeClr val="tx1">
                              <a:lumMod val="50000"/>
                            </a:schemeClr>
                          </a:solidFill>
                          <a:latin typeface="+mn-lt"/>
                          <a:ea typeface="+mn-ea"/>
                          <a:cs typeface="+mn-cs"/>
                        </a:rPr>
                        <a:t>(4Mbps)</a:t>
                      </a:r>
                      <a:endParaRPr lang="zh-CN" altLang="en-US" sz="1100" kern="0" dirty="0" smtClean="0">
                        <a:solidFill>
                          <a:schemeClr val="tx1">
                            <a:lumMod val="50000"/>
                          </a:schemeClr>
                        </a:solidFill>
                        <a:latin typeface="+mn-lt"/>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12/4</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65/21</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sz="1400" kern="0" dirty="0" smtClean="0">
                          <a:solidFill>
                            <a:schemeClr val="tx1">
                              <a:lumMod val="50000"/>
                            </a:schemeClr>
                          </a:solidFill>
                          <a:latin typeface="+mn-lt"/>
                          <a:ea typeface="+mn-ea"/>
                          <a:cs typeface="+mn-cs"/>
                        </a:rPr>
                        <a:t>250/125</a:t>
                      </a:r>
                      <a:endParaRPr lang="zh-CN" altLang="en-US" sz="1400" kern="0" dirty="0" smtClean="0">
                        <a:solidFill>
                          <a:schemeClr val="tx1">
                            <a:lumMod val="50000"/>
                          </a:schemeClr>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6" name="内容占位符 2"/>
          <p:cNvSpPr txBox="1">
            <a:spLocks/>
          </p:cNvSpPr>
          <p:nvPr/>
        </p:nvSpPr>
        <p:spPr bwMode="auto">
          <a:xfrm>
            <a:off x="661667" y="3980211"/>
            <a:ext cx="7959194" cy="2000809"/>
          </a:xfrm>
          <a:prstGeom prst="rect">
            <a:avLst/>
          </a:prstGeom>
          <a:solidFill>
            <a:schemeClr val="tx1">
              <a:lumMod val="50000"/>
            </a:schemeClr>
          </a:solidFill>
          <a:ln w="9525">
            <a:noFill/>
            <a:miter lim="800000"/>
            <a:headEnd/>
            <a:tailEnd/>
          </a:ln>
        </p:spPr>
        <p:txBody>
          <a:bodyPr lIns="91379" tIns="45688" rIns="91379" bIns="45688"/>
          <a:lstStyle/>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LTE will fail to meet the growing demand for mobile video.</a:t>
            </a:r>
          </a:p>
          <a:p>
            <a:pPr marL="34290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With the improvement of QoE and user bandwidth, more and more user will be using the mobile video services.</a:t>
            </a:r>
          </a:p>
          <a:p>
            <a:pPr marL="342900" lvl="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It is expected that LTE-A and the so called 4.5G will be the most popular MBB access points.</a:t>
            </a:r>
          </a:p>
          <a:p>
            <a:pPr marL="342900" lvl="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A HD level mobile video </a:t>
            </a:r>
            <a:r>
              <a:rPr lang="en-US" altLang="zh-CN" sz="1400" b="1" dirty="0" smtClean="0">
                <a:solidFill>
                  <a:schemeClr val="bg1"/>
                </a:solidFill>
              </a:rPr>
              <a:t>quality is expected for mobile video services.</a:t>
            </a:r>
            <a:endParaRPr lang="en-US" altLang="zh-CN" sz="1400" b="1" dirty="0" smtClean="0">
              <a:solidFill>
                <a:schemeClr val="bg1"/>
              </a:solidFill>
              <a:latin typeface="+mn-lt"/>
            </a:endParaRPr>
          </a:p>
          <a:p>
            <a:pPr marL="342900" lvl="0" indent="-342900">
              <a:spcBef>
                <a:spcPct val="20000"/>
              </a:spcBef>
              <a:buClr>
                <a:schemeClr val="tx1"/>
              </a:buClr>
              <a:buSzPct val="100000"/>
              <a:buFont typeface="Wingdings" pitchFamily="2" charset="2"/>
              <a:buChar char="l"/>
              <a:defRPr/>
            </a:pPr>
            <a:r>
              <a:rPr lang="en-US" altLang="zh-CN" sz="1400" b="1" dirty="0" smtClean="0">
                <a:solidFill>
                  <a:schemeClr val="bg1"/>
                </a:solidFill>
                <a:latin typeface="+mn-lt"/>
              </a:rPr>
              <a:t>A 2X better than HEVC codec will be basic for really massive video applications and services over Mobile Network for the next decade.</a:t>
            </a:r>
            <a:endParaRPr lang="zh-CN" altLang="en-US" sz="1400" b="1" dirty="0" smtClean="0">
              <a:solidFill>
                <a:schemeClr val="bg1"/>
              </a:solidFill>
              <a:latin typeface="+mn-lt"/>
            </a:endParaRPr>
          </a:p>
          <a:p>
            <a:pPr marL="342900" indent="-342900">
              <a:spcBef>
                <a:spcPct val="20000"/>
              </a:spcBef>
              <a:buClr>
                <a:schemeClr val="tx1"/>
              </a:buClr>
              <a:buSzPct val="100000"/>
              <a:buFont typeface="Wingdings" pitchFamily="2" charset="2"/>
              <a:buChar char="l"/>
              <a:defRPr/>
            </a:pPr>
            <a:endParaRPr lang="en-US" altLang="zh-CN" sz="1400" b="1" dirty="0" smtClean="0">
              <a:solidFill>
                <a:schemeClr val="bg1"/>
              </a:solidFill>
              <a:latin typeface="+mn-lt"/>
            </a:endParaRPr>
          </a:p>
        </p:txBody>
      </p:sp>
      <p:sp>
        <p:nvSpPr>
          <p:cNvPr id="257" name="燕尾形 256"/>
          <p:cNvSpPr/>
          <p:nvPr/>
        </p:nvSpPr>
        <p:spPr>
          <a:xfrm>
            <a:off x="7413130" y="1949920"/>
            <a:ext cx="1593710" cy="432000"/>
          </a:xfrm>
          <a:prstGeom prst="chevron">
            <a:avLst/>
          </a:prstGeom>
          <a:solidFill>
            <a:schemeClr val="bg1"/>
          </a:solidFill>
          <a:ln>
            <a:solidFill>
              <a:schemeClr val="bg1">
                <a:lumMod val="85000"/>
              </a:schemeClr>
            </a:solidFill>
          </a:ln>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lumMod val="85000"/>
                  </a:schemeClr>
                </a:solidFill>
                <a:effectLst/>
                <a:latin typeface="Arial" charset="0"/>
              </a:rPr>
              <a:t>5G</a:t>
            </a: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bg1">
                    <a:lumMod val="85000"/>
                  </a:schemeClr>
                </a:solidFill>
                <a:effectLst/>
                <a:latin typeface="Arial" charset="0"/>
              </a:rPr>
              <a:t>1000G/km2</a:t>
            </a:r>
            <a:endParaRPr kumimoji="0" lang="zh-CN" altLang="en-US" sz="1200" b="0" i="0" u="none" strike="noStrike" cap="none" normalizeH="0" baseline="0" dirty="0" smtClean="0">
              <a:ln>
                <a:noFill/>
              </a:ln>
              <a:solidFill>
                <a:schemeClr val="bg1">
                  <a:lumMod val="85000"/>
                </a:schemeClr>
              </a:solidFill>
              <a:effectLst/>
              <a:latin typeface="Arial" charset="0"/>
            </a:endParaRPr>
          </a:p>
        </p:txBody>
      </p:sp>
      <p:cxnSp>
        <p:nvCxnSpPr>
          <p:cNvPr id="259" name="直接连接符 258"/>
          <p:cNvCxnSpPr/>
          <p:nvPr/>
        </p:nvCxnSpPr>
        <p:spPr bwMode="auto">
          <a:xfrm>
            <a:off x="7042238" y="2691301"/>
            <a:ext cx="706170" cy="226337"/>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261" name="直接连接符 260"/>
          <p:cNvCxnSpPr/>
          <p:nvPr/>
        </p:nvCxnSpPr>
        <p:spPr bwMode="auto">
          <a:xfrm flipV="1">
            <a:off x="6897383" y="3080603"/>
            <a:ext cx="860079" cy="226334"/>
          </a:xfrm>
          <a:prstGeom prst="line">
            <a:avLst/>
          </a:pr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62" name="TextBox 261"/>
          <p:cNvSpPr txBox="1"/>
          <p:nvPr/>
        </p:nvSpPr>
        <p:spPr>
          <a:xfrm>
            <a:off x="7802729" y="2863317"/>
            <a:ext cx="506994" cy="552261"/>
          </a:xfrm>
          <a:prstGeom prst="rect">
            <a:avLst/>
          </a:prstGeom>
          <a:noFill/>
        </p:spPr>
        <p:txBody>
          <a:bodyPr wrap="square" rtlCol="0">
            <a:noAutofit/>
          </a:bodyPr>
          <a:lstStyle/>
          <a:p>
            <a:r>
              <a:rPr lang="en-US" altLang="zh-CN" dirty="0" smtClean="0">
                <a:solidFill>
                  <a:srgbClr val="FF0000"/>
                </a:solidFill>
              </a:rPr>
              <a:t>2X</a:t>
            </a:r>
            <a:endParaRPr lang="zh-CN" altLang="en-US" dirty="0">
              <a:solidFill>
                <a:srgbClr val="FF0000"/>
              </a:solidFill>
            </a:endParaRPr>
          </a:p>
        </p:txBody>
      </p:sp>
      <p:sp>
        <p:nvSpPr>
          <p:cNvPr id="12" name="TextBox 11"/>
          <p:cNvSpPr txBox="1"/>
          <p:nvPr/>
        </p:nvSpPr>
        <p:spPr>
          <a:xfrm>
            <a:off x="876299" y="828675"/>
            <a:ext cx="7648575" cy="819150"/>
          </a:xfrm>
          <a:prstGeom prst="rect">
            <a:avLst/>
          </a:prstGeom>
          <a:noFill/>
        </p:spPr>
        <p:txBody>
          <a:bodyPr wrap="square" rtlCol="0">
            <a:noAutofit/>
          </a:bodyPr>
          <a:lstStyle/>
          <a:p>
            <a:pPr>
              <a:buFont typeface="Arial" pitchFamily="34" charset="0"/>
              <a:buChar char="•"/>
            </a:pPr>
            <a:r>
              <a:rPr lang="en-US" altLang="zh-CN" b="1" kern="0" dirty="0" smtClean="0">
                <a:solidFill>
                  <a:schemeClr val="tx2"/>
                </a:solidFill>
                <a:latin typeface="微软雅黑" pitchFamily="34" charset="-122"/>
                <a:ea typeface="微软雅黑" pitchFamily="34" charset="-122"/>
              </a:rPr>
              <a:t> </a:t>
            </a:r>
            <a:r>
              <a:rPr lang="en-US" altLang="zh-CN" b="1" kern="0" dirty="0" smtClean="0">
                <a:solidFill>
                  <a:schemeClr val="tx2"/>
                </a:solidFill>
                <a:latin typeface="微软雅黑" pitchFamily="34" charset="-122"/>
                <a:ea typeface="微软雅黑" pitchFamily="34" charset="-122"/>
              </a:rPr>
              <a:t>25% compression improvement is not enough for a new codec</a:t>
            </a:r>
            <a:endParaRPr lang="en-US" altLang="zh-CN" b="1" kern="0" dirty="0" smtClean="0">
              <a:solidFill>
                <a:schemeClr val="tx2"/>
              </a:solidFill>
              <a:latin typeface="微软雅黑" pitchFamily="34" charset="-122"/>
              <a:ea typeface="微软雅黑" pitchFamily="34" charset="-122"/>
            </a:endParaRPr>
          </a:p>
          <a:p>
            <a:pPr>
              <a:buFont typeface="Arial" pitchFamily="34" charset="0"/>
              <a:buChar char="•"/>
            </a:pPr>
            <a:r>
              <a:rPr lang="en-US" altLang="zh-CN" b="1" kern="0" dirty="0" smtClean="0">
                <a:solidFill>
                  <a:schemeClr val="tx2"/>
                </a:solidFill>
                <a:latin typeface="微软雅黑" pitchFamily="34" charset="-122"/>
                <a:ea typeface="微软雅黑" pitchFamily="34" charset="-122"/>
              </a:rPr>
              <a:t> Bring </a:t>
            </a:r>
            <a:r>
              <a:rPr lang="en-US" altLang="zh-CN" b="1" kern="0" dirty="0" smtClean="0">
                <a:solidFill>
                  <a:schemeClr val="tx2"/>
                </a:solidFill>
                <a:latin typeface="微软雅黑" pitchFamily="34" charset="-122"/>
                <a:ea typeface="微软雅黑" pitchFamily="34" charset="-122"/>
              </a:rPr>
              <a:t>forward a wave for High Quality Mobile Video  </a:t>
            </a:r>
            <a:endParaRPr lang="zh-CN" altLang="en-US"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RPU-cost.png"/>
          <p:cNvPicPr>
            <a:picLocks noChangeAspect="1"/>
          </p:cNvPicPr>
          <p:nvPr/>
        </p:nvPicPr>
        <p:blipFill>
          <a:blip r:embed="rId2" cstate="print"/>
          <a:stretch>
            <a:fillRect/>
          </a:stretch>
        </p:blipFill>
        <p:spPr>
          <a:xfrm>
            <a:off x="1984969" y="2220401"/>
            <a:ext cx="5320597" cy="4149969"/>
          </a:xfrm>
          <a:prstGeom prst="rect">
            <a:avLst/>
          </a:prstGeom>
        </p:spPr>
      </p:pic>
      <p:grpSp>
        <p:nvGrpSpPr>
          <p:cNvPr id="5" name="Group 19"/>
          <p:cNvGrpSpPr>
            <a:grpSpLocks/>
          </p:cNvGrpSpPr>
          <p:nvPr/>
        </p:nvGrpSpPr>
        <p:grpSpPr bwMode="auto">
          <a:xfrm>
            <a:off x="2045750" y="5647686"/>
            <a:ext cx="4611914" cy="382587"/>
            <a:chOff x="470" y="1538"/>
            <a:chExt cx="2037" cy="276"/>
          </a:xfrm>
        </p:grpSpPr>
        <p:sp>
          <p:nvSpPr>
            <p:cNvPr id="6" name="Rectangle 20"/>
            <p:cNvSpPr>
              <a:spLocks noChangeArrowheads="1"/>
            </p:cNvSpPr>
            <p:nvPr/>
          </p:nvSpPr>
          <p:spPr bwMode="auto">
            <a:xfrm>
              <a:off x="470" y="1538"/>
              <a:ext cx="2037" cy="276"/>
            </a:xfrm>
            <a:prstGeom prst="rect">
              <a:avLst/>
            </a:prstGeom>
            <a:solidFill>
              <a:schemeClr val="tx1">
                <a:lumMod val="50000"/>
              </a:schemeClr>
            </a:solidFill>
            <a:ln w="19050" algn="ctr">
              <a:solidFill>
                <a:schemeClr val="tx1">
                  <a:lumMod val="50000"/>
                </a:schemeClr>
              </a:solidFill>
              <a:miter lim="800000"/>
              <a:headEnd/>
              <a:tailEnd/>
            </a:ln>
            <a:effectLst/>
          </p:spPr>
          <p:txBody>
            <a:bodyPr/>
            <a:lstStyle/>
            <a:p>
              <a:endParaRPr lang="zh-CN" altLang="en-US"/>
            </a:p>
          </p:txBody>
        </p:sp>
        <p:sp>
          <p:nvSpPr>
            <p:cNvPr id="7" name="Text Box 21"/>
            <p:cNvSpPr txBox="1">
              <a:spLocks noChangeArrowheads="1"/>
            </p:cNvSpPr>
            <p:nvPr/>
          </p:nvSpPr>
          <p:spPr bwMode="auto">
            <a:xfrm>
              <a:off x="557" y="1560"/>
              <a:ext cx="1851" cy="202"/>
            </a:xfrm>
            <a:prstGeom prst="rect">
              <a:avLst/>
            </a:prstGeom>
            <a:noFill/>
            <a:ln w="19050" algn="ctr">
              <a:noFill/>
              <a:miter lim="800000"/>
              <a:headEnd/>
              <a:tailEnd/>
            </a:ln>
            <a:effectLst/>
          </p:spPr>
          <p:txBody>
            <a:bodyPr/>
            <a:lstStyle/>
            <a:p>
              <a:pPr algn="ctr" eaLnBrk="0" hangingPunct="0"/>
              <a:r>
                <a:rPr lang="en-GB" altLang="zh-CN" sz="2000" b="1" dirty="0" smtClean="0">
                  <a:solidFill>
                    <a:schemeClr val="bg1">
                      <a:lumMod val="95000"/>
                    </a:schemeClr>
                  </a:solidFill>
                </a:rPr>
                <a:t>Make New Services Possible </a:t>
              </a:r>
              <a:endParaRPr lang="en-GB" altLang="zh-CN" sz="2000" b="1" dirty="0">
                <a:solidFill>
                  <a:schemeClr val="bg1">
                    <a:lumMod val="95000"/>
                  </a:schemeClr>
                </a:solidFill>
              </a:endParaRPr>
            </a:p>
          </p:txBody>
        </p:sp>
      </p:grpSp>
      <p:sp>
        <p:nvSpPr>
          <p:cNvPr id="8" name="AutoShape 23"/>
          <p:cNvSpPr>
            <a:spLocks noChangeArrowheads="1"/>
          </p:cNvSpPr>
          <p:nvPr/>
        </p:nvSpPr>
        <p:spPr bwMode="auto">
          <a:xfrm rot="10800000">
            <a:off x="2121715" y="2049415"/>
            <a:ext cx="4500000" cy="168275"/>
          </a:xfrm>
          <a:prstGeom prst="flowChartMerge">
            <a:avLst/>
          </a:prstGeom>
          <a:solidFill>
            <a:schemeClr val="tx1">
              <a:lumMod val="50000"/>
            </a:schemeClr>
          </a:solidFill>
          <a:ln w="19050" algn="ctr">
            <a:solidFill>
              <a:schemeClr val="tx1">
                <a:lumMod val="50000"/>
              </a:schemeClr>
            </a:solidFill>
            <a:miter lim="800000"/>
            <a:headEnd/>
            <a:tailEnd/>
          </a:ln>
          <a:effectLst/>
        </p:spPr>
        <p:txBody>
          <a:bodyPr/>
          <a:lstStyle/>
          <a:p>
            <a:endParaRPr lang="zh-CN" altLang="en-US"/>
          </a:p>
        </p:txBody>
      </p:sp>
      <p:sp>
        <p:nvSpPr>
          <p:cNvPr id="9" name="矩形 8"/>
          <p:cNvSpPr/>
          <p:nvPr/>
        </p:nvSpPr>
        <p:spPr>
          <a:xfrm>
            <a:off x="4337118" y="4040321"/>
            <a:ext cx="2787943" cy="369332"/>
          </a:xfrm>
          <a:prstGeom prst="rect">
            <a:avLst/>
          </a:prstGeom>
        </p:spPr>
        <p:txBody>
          <a:bodyPr wrap="none">
            <a:spAutoFit/>
          </a:bodyPr>
          <a:lstStyle/>
          <a:p>
            <a:r>
              <a:rPr lang="en-US" altLang="zh-CN" dirty="0" smtClean="0">
                <a:solidFill>
                  <a:srgbClr val="C00000"/>
                </a:solidFill>
              </a:rPr>
              <a:t>C:  Reduce Cost per Bit ↓</a:t>
            </a:r>
            <a:endParaRPr lang="zh-CN" altLang="en-US" dirty="0">
              <a:solidFill>
                <a:srgbClr val="C00000"/>
              </a:solidFill>
            </a:endParaRPr>
          </a:p>
        </p:txBody>
      </p:sp>
      <p:sp>
        <p:nvSpPr>
          <p:cNvPr id="10" name="TextBox 9"/>
          <p:cNvSpPr txBox="1"/>
          <p:nvPr/>
        </p:nvSpPr>
        <p:spPr>
          <a:xfrm>
            <a:off x="4564461" y="2269980"/>
            <a:ext cx="3716214" cy="369332"/>
          </a:xfrm>
          <a:prstGeom prst="rect">
            <a:avLst/>
          </a:prstGeom>
          <a:noFill/>
        </p:spPr>
        <p:txBody>
          <a:bodyPr wrap="square" rtlCol="0">
            <a:spAutoFit/>
          </a:bodyPr>
          <a:lstStyle/>
          <a:p>
            <a:r>
              <a:rPr lang="en-US" altLang="zh-CN" dirty="0" smtClean="0">
                <a:solidFill>
                  <a:srgbClr val="C00000"/>
                </a:solidFill>
              </a:rPr>
              <a:t>B: Improve User Experience ↑</a:t>
            </a:r>
          </a:p>
        </p:txBody>
      </p:sp>
      <p:sp>
        <p:nvSpPr>
          <p:cNvPr id="12" name="矩形 11"/>
          <p:cNvSpPr/>
          <p:nvPr/>
        </p:nvSpPr>
        <p:spPr>
          <a:xfrm>
            <a:off x="2786492" y="1551336"/>
            <a:ext cx="3668184" cy="400110"/>
          </a:xfrm>
          <a:prstGeom prst="rect">
            <a:avLst/>
          </a:prstGeom>
        </p:spPr>
        <p:txBody>
          <a:bodyPr wrap="none">
            <a:spAutoFit/>
          </a:bodyPr>
          <a:lstStyle/>
          <a:p>
            <a:r>
              <a:rPr lang="en-US" altLang="zh-CN" sz="2000" dirty="0" smtClean="0">
                <a:solidFill>
                  <a:srgbClr val="C00000"/>
                </a:solidFill>
              </a:rPr>
              <a:t>A:  Improve Revenue of CSP ↑</a:t>
            </a:r>
            <a:endParaRPr lang="zh-CN" altLang="en-US" sz="2000" dirty="0" smtClean="0">
              <a:solidFill>
                <a:srgbClr val="C00000"/>
              </a:solidFill>
            </a:endParaRPr>
          </a:p>
        </p:txBody>
      </p:sp>
      <p:sp>
        <p:nvSpPr>
          <p:cNvPr id="13" name="标题 1"/>
          <p:cNvSpPr txBox="1">
            <a:spLocks/>
          </p:cNvSpPr>
          <p:nvPr/>
        </p:nvSpPr>
        <p:spPr bwMode="auto">
          <a:xfrm>
            <a:off x="762000" y="335598"/>
            <a:ext cx="82105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z="3200" b="1" kern="0" dirty="0" smtClean="0">
                <a:solidFill>
                  <a:srgbClr val="0070C0"/>
                </a:solidFill>
                <a:latin typeface="微软雅黑" pitchFamily="34" charset="-122"/>
                <a:ea typeface="微软雅黑" pitchFamily="34" charset="-122"/>
                <a:cs typeface="+mj-cs"/>
              </a:rPr>
              <a:t>Needs for a dilemma-breaker!</a:t>
            </a:r>
            <a:endParaRPr lang="zh-CN" altLang="en-US" sz="3200" b="1" kern="0" dirty="0">
              <a:solidFill>
                <a:srgbClr val="0070C0"/>
              </a:solidFill>
              <a:latin typeface="微软雅黑" pitchFamily="34" charset="-122"/>
              <a:ea typeface="微软雅黑" pitchFamily="34" charset="-122"/>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默认设计模板 2">
      <a:dk1>
        <a:srgbClr val="B2B2B2"/>
      </a:dk1>
      <a:lt1>
        <a:srgbClr val="FFFFFF"/>
      </a:lt1>
      <a:dk2>
        <a:srgbClr val="990000"/>
      </a:dk2>
      <a:lt2>
        <a:srgbClr val="2D2015"/>
      </a:lt2>
      <a:accent1>
        <a:srgbClr val="FFCC99"/>
      </a:accent1>
      <a:accent2>
        <a:srgbClr val="FFCC66"/>
      </a:accent2>
      <a:accent3>
        <a:srgbClr val="FFFFFF"/>
      </a:accent3>
      <a:accent4>
        <a:srgbClr val="979797"/>
      </a:accent4>
      <a:accent5>
        <a:srgbClr val="FFE2CA"/>
      </a:accent5>
      <a:accent6>
        <a:srgbClr val="E7B95C"/>
      </a:accent6>
      <a:hlink>
        <a:srgbClr val="FF9900"/>
      </a:hlink>
      <a:folHlink>
        <a:srgbClr val="996600"/>
      </a:folHlink>
    </a:clrScheme>
    <a:fontScheme name="默认设计模板">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2"/>
          </a:solidFill>
        </a:ln>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square" rtlCol="0">
        <a:noAutofit/>
      </a:bodyPr>
      <a:lstStyle>
        <a:defPPr>
          <a:defRPr dirty="0"/>
        </a:defPPr>
      </a:lstStyle>
    </a:txDef>
  </a:objectDefaults>
  <a:extraClrSchemeLst>
    <a:extraClrScheme>
      <a:clrScheme name="默认设计模板 1">
        <a:dk1>
          <a:srgbClr val="B2B2B2"/>
        </a:dk1>
        <a:lt1>
          <a:srgbClr val="FFFFFF"/>
        </a:lt1>
        <a:dk2>
          <a:srgbClr val="990000"/>
        </a:dk2>
        <a:lt2>
          <a:srgbClr val="2D2015"/>
        </a:lt2>
        <a:accent1>
          <a:srgbClr val="99CCFF"/>
        </a:accent1>
        <a:accent2>
          <a:srgbClr val="669900"/>
        </a:accent2>
        <a:accent3>
          <a:srgbClr val="FFFFFF"/>
        </a:accent3>
        <a:accent4>
          <a:srgbClr val="979797"/>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默认设计模板 2">
        <a:dk1>
          <a:srgbClr val="B2B2B2"/>
        </a:dk1>
        <a:lt1>
          <a:srgbClr val="FFFFFF"/>
        </a:lt1>
        <a:dk2>
          <a:srgbClr val="990000"/>
        </a:dk2>
        <a:lt2>
          <a:srgbClr val="2D2015"/>
        </a:lt2>
        <a:accent1>
          <a:srgbClr val="FFCC99"/>
        </a:accent1>
        <a:accent2>
          <a:srgbClr val="FFCC66"/>
        </a:accent2>
        <a:accent3>
          <a:srgbClr val="FFFFFF"/>
        </a:accent3>
        <a:accent4>
          <a:srgbClr val="979797"/>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默认设计模板 4">
        <a:dk1>
          <a:srgbClr val="B2B2B2"/>
        </a:dk1>
        <a:lt1>
          <a:srgbClr val="FFFFFF"/>
        </a:lt1>
        <a:dk2>
          <a:srgbClr val="990000"/>
        </a:dk2>
        <a:lt2>
          <a:srgbClr val="2D2015"/>
        </a:lt2>
        <a:accent1>
          <a:srgbClr val="CCFF99"/>
        </a:accent1>
        <a:accent2>
          <a:srgbClr val="99CCCC"/>
        </a:accent2>
        <a:accent3>
          <a:srgbClr val="FFFFFF"/>
        </a:accent3>
        <a:accent4>
          <a:srgbClr val="979797"/>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默认设计模板 5">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默认设计模板 6">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默认设计模板 7">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默认设计模板 8">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默认设计模板 9">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默认设计模板 10">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默认设计模板 11">
        <a:dk1>
          <a:srgbClr val="B2B2B2"/>
        </a:dk1>
        <a:lt1>
          <a:srgbClr val="FFFFFF"/>
        </a:lt1>
        <a:dk2>
          <a:srgbClr val="990000"/>
        </a:dk2>
        <a:lt2>
          <a:srgbClr val="2D2015"/>
        </a:lt2>
        <a:accent1>
          <a:srgbClr val="FFCC66"/>
        </a:accent1>
        <a:accent2>
          <a:srgbClr val="FFCC99"/>
        </a:accent2>
        <a:accent3>
          <a:srgbClr val="FFFFFF"/>
        </a:accent3>
        <a:accent4>
          <a:srgbClr val="979797"/>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默认设计模板 12">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默认设计模板 13">
        <a:dk1>
          <a:srgbClr val="B2B2B2"/>
        </a:dk1>
        <a:lt1>
          <a:srgbClr val="FFFFFF"/>
        </a:lt1>
        <a:dk2>
          <a:srgbClr val="990000"/>
        </a:dk2>
        <a:lt2>
          <a:srgbClr val="2D2015"/>
        </a:lt2>
        <a:accent1>
          <a:srgbClr val="99CCCC"/>
        </a:accent1>
        <a:accent2>
          <a:srgbClr val="CCFF99"/>
        </a:accent2>
        <a:accent3>
          <a:srgbClr val="FFFFFF"/>
        </a:accent3>
        <a:accent4>
          <a:srgbClr val="979797"/>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bwMode="gray">
        <a:noFill/>
        <a:ln w="9525" algn="ctr">
          <a:noFill/>
          <a:miter lim="800000"/>
          <a:headEnd/>
          <a:tailEnd/>
        </a:ln>
      </a:spPr>
      <a:bodyPr wrap="square">
        <a:noAutofit/>
      </a:bodyPr>
      <a:lstStyle>
        <a:defPPr eaLnBrk="0" hangingPunct="0">
          <a:defRPr sz="3200" b="1" dirty="0" smtClean="0">
            <a:solidFill>
              <a:srgbClr val="000000"/>
            </a:solidFill>
            <a:latin typeface="微软雅黑" pitchFamily="34" charset="-122"/>
            <a:ea typeface="微软雅黑" pitchFamily="34" charset="-122"/>
          </a:defRPr>
        </a:defPPr>
      </a:lstStyle>
    </a:txDef>
  </a:objectDefaults>
  <a:extraClrSchemeLst>
    <a:extraClrScheme>
      <a:clrScheme name="Custom Design 1">
        <a:dk1>
          <a:srgbClr val="B2B2B2"/>
        </a:dk1>
        <a:lt1>
          <a:srgbClr val="FFFFFF"/>
        </a:lt1>
        <a:dk2>
          <a:srgbClr val="990000"/>
        </a:dk2>
        <a:lt2>
          <a:srgbClr val="2D2015"/>
        </a:lt2>
        <a:accent1>
          <a:srgbClr val="CCCCFF"/>
        </a:accent1>
        <a:accent2>
          <a:srgbClr val="99CCFF"/>
        </a:accent2>
        <a:accent3>
          <a:srgbClr val="FFFFFF"/>
        </a:accent3>
        <a:accent4>
          <a:srgbClr val="979797"/>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SharePoint Conference 2009 4x3">
  <a:themeElements>
    <a:clrScheme name="Custom 15">
      <a:dk1>
        <a:sysClr val="windowText" lastClr="000000"/>
      </a:dk1>
      <a:lt1>
        <a:sysClr val="window" lastClr="FFFFFF"/>
      </a:lt1>
      <a:dk2>
        <a:srgbClr val="535455"/>
      </a:dk2>
      <a:lt2>
        <a:srgbClr val="FDE9D3"/>
      </a:lt2>
      <a:accent1>
        <a:srgbClr val="F79524"/>
      </a:accent1>
      <a:accent2>
        <a:srgbClr val="F7BC24"/>
      </a:accent2>
      <a:accent3>
        <a:srgbClr val="8E8E8E"/>
      </a:accent3>
      <a:accent4>
        <a:srgbClr val="2C3BAA"/>
      </a:accent4>
      <a:accent5>
        <a:srgbClr val="1D739C"/>
      </a:accent5>
      <a:accent6>
        <a:srgbClr val="1E9C7C"/>
      </a:accent6>
      <a:hlink>
        <a:srgbClr val="B3BAEB"/>
      </a:hlink>
      <a:folHlink>
        <a:srgbClr val="6BBBE3"/>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400" dirty="0" smtClean="0">
            <a:gradFill>
              <a:gsLst>
                <a:gs pos="0">
                  <a:srgbClr val="FFFFFF"/>
                </a:gs>
                <a:gs pos="100000">
                  <a:srgbClr val="FFFFFF"/>
                </a:gs>
              </a:gsLst>
              <a:lin ang="5400000" scaled="0"/>
            </a:gradFill>
          </a:defRPr>
        </a:defPPr>
      </a:lstStyle>
      <a:style>
        <a:lnRef idx="0">
          <a:schemeClr val="accent1"/>
        </a:lnRef>
        <a:fillRef idx="3">
          <a:schemeClr val="accent1"/>
        </a:fillRef>
        <a:effectRef idx="3">
          <a:schemeClr val="accent1"/>
        </a:effectRef>
        <a:fontRef idx="minor">
          <a:schemeClr val="lt1"/>
        </a:fontRef>
      </a:style>
    </a:spDef>
    <a:txDef>
      <a:spPr>
        <a:noFill/>
      </a:spPr>
      <a:bodyPr wrap="none" lIns="0" tIns="0" rIns="0" bIns="0" rtlCol="0">
        <a:spAutoFit/>
      </a:bodyPr>
      <a:lstStyle>
        <a:defPPr>
          <a:defRPr sz="2400" dirty="0" err="1" smtClean="0">
            <a:gradFill>
              <a:gsLst>
                <a:gs pos="0">
                  <a:schemeClr val="tx1"/>
                </a:gs>
                <a:gs pos="86000">
                  <a:schemeClr val="tx1"/>
                </a:gs>
              </a:gsLst>
              <a:lin ang="5400000" scaled="0"/>
            </a:gradFill>
          </a:defRPr>
        </a:defPPr>
      </a:lstStyle>
    </a:txDef>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7961</TotalTime>
  <Words>1135</Words>
  <Application>Microsoft Office PowerPoint</Application>
  <PresentationFormat>全屏显示(4:3)</PresentationFormat>
  <Paragraphs>194</Paragraphs>
  <Slides>13</Slides>
  <Notes>3</Notes>
  <HiddenSlides>0</HiddenSlides>
  <MMClips>0</MMClips>
  <ScaleCrop>false</ScaleCrop>
  <HeadingPairs>
    <vt:vector size="4" baseType="variant">
      <vt:variant>
        <vt:lpstr>主题</vt:lpstr>
      </vt:variant>
      <vt:variant>
        <vt:i4>5</vt:i4>
      </vt:variant>
      <vt:variant>
        <vt:lpstr>幻灯片标题</vt:lpstr>
      </vt:variant>
      <vt:variant>
        <vt:i4>13</vt:i4>
      </vt:variant>
    </vt:vector>
  </HeadingPairs>
  <TitlesOfParts>
    <vt:vector size="18" baseType="lpstr">
      <vt:lpstr>blank</vt:lpstr>
      <vt:lpstr>Custom Design</vt:lpstr>
      <vt:lpstr>1_Custom Design</vt:lpstr>
      <vt:lpstr>2_Custom Design</vt:lpstr>
      <vt:lpstr>1_SharePoint Conference 2009 4x3</vt:lpstr>
      <vt:lpstr>Insights into Future  Video Codec</vt:lpstr>
      <vt:lpstr>Contents</vt:lpstr>
      <vt:lpstr>Landscape of Video 2020</vt:lpstr>
      <vt:lpstr>Reality :Powerful Devices vs Slow Networks</vt:lpstr>
      <vt:lpstr>Contents</vt:lpstr>
      <vt:lpstr>幻灯片 6</vt:lpstr>
      <vt:lpstr>Cost down  while QoE up</vt:lpstr>
      <vt:lpstr>幻灯片 8</vt:lpstr>
      <vt:lpstr>幻灯片 9</vt:lpstr>
      <vt:lpstr>幻灯片 10</vt:lpstr>
      <vt:lpstr>幻灯片 11</vt:lpstr>
      <vt:lpstr>Thank You.</vt:lpstr>
      <vt:lpstr>Original questions</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模板库 4.0</dc:title>
  <dc:creator>dengxingchang 58345</dc:creator>
  <cp:lastModifiedBy>c00122519</cp:lastModifiedBy>
  <cp:revision>379</cp:revision>
  <dcterms:created xsi:type="dcterms:W3CDTF">2010-11-19T00:07:11Z</dcterms:created>
  <dcterms:modified xsi:type="dcterms:W3CDTF">2014-10-24T07:33:53Z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(3)G+8fnj6OTraCjrjL+qhKCPn+TL5XN0WL1mvhVcSLjRVMckLQeoaSUT+hrYlOFzpyqvx25DEO_x000d_
uuEVrZ6PfIlEWVU1/wayuxaAgu7b6s8sTDjQPpSl4yEgkNQsvwyk4kZ4pBD/N/HLNl+WSxn/_x000d_
BgxqWwH2EHPh2BijctPz4tGaxtxcxIC2vDvlYDEAdXM08IrFB1Q4BoArc5gJf00CuBWaKRX5_x000d_
LPMOfLZdUJDkLAsTPg</vt:lpwstr>
  </property>
  <property fmtid="{D5CDD505-2E9C-101B-9397-08002B2CF9AE}" pid="3" name="_ms_pID_7253431">
    <vt:lpwstr>2ugzvYOxe4gFXmP5AgHLjOS5eEWjLDoUeTNT70BUIgMYgraLPwpJ/z_x000d_
GNOi3r1JCtgwQ0cJ35GfssAWZ4uIKfzuuWka8XQ9Ov2A/NGuVw0bDrzMz1S7dP41lOvBjHdE_x000d_
QlfOiVYC5+cRToHBil8Q1bVvWIPM4eW0e7wHAQrNqfr9NpBYhvihIFtS1PwKOgsPhY91+iuH_x000d_
TjvcJuBlNslynecVUwGzU6nN1TfKeOYU5KND</vt:lpwstr>
  </property>
  <property fmtid="{D5CDD505-2E9C-101B-9397-08002B2CF9AE}" pid="4" name="_ms_pID_7253432">
    <vt:lpwstr>rg==</vt:lpwstr>
  </property>
  <property fmtid="{D5CDD505-2E9C-101B-9397-08002B2CF9AE}" pid="5" name="sflag">
    <vt:lpwstr>1414135540</vt:lpwstr>
  </property>
</Properties>
</file>