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93" r:id="rId3"/>
    <p:sldId id="29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D75"/>
    <a:srgbClr val="E9BF11"/>
    <a:srgbClr val="556169"/>
    <a:srgbClr val="006AA0"/>
    <a:srgbClr val="328C9E"/>
    <a:srgbClr val="18654D"/>
    <a:srgbClr val="A7643B"/>
    <a:srgbClr val="672669"/>
    <a:srgbClr val="82949D"/>
    <a:srgbClr val="A59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2" autoAdjust="0"/>
    <p:restoredTop sz="94665" autoAdjust="0"/>
  </p:normalViewPr>
  <p:slideViewPr>
    <p:cSldViewPr snapToGrid="0" snapToObjects="1">
      <p:cViewPr varScale="1">
        <p:scale>
          <a:sx n="54" d="100"/>
          <a:sy n="54" d="100"/>
        </p:scale>
        <p:origin x="-2408" y="-112"/>
      </p:cViewPr>
      <p:guideLst>
        <p:guide orient="horz" pos="498"/>
        <p:guide pos="5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54422-3444-B745-B222-105521D1BE4E}" type="datetimeFigureOut">
              <a:rPr lang="en-US" smtClean="0"/>
              <a:t>24/06/2015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7082-86CB-5A4E-A9E3-4449E4591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01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84DB-AA34-FD42-951C-33481C9C368F}" type="datetimeFigureOut">
              <a:rPr lang="en-US" smtClean="0"/>
              <a:t>24/06/2015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CAE16-870E-C348-AC05-C5671CA9D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01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/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347FC8C1-3DB2-3F45-8BC1-9188FA4D6B6C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16300"/>
            <a:ext cx="5775325" cy="9588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z="1800" dirty="0" smtClean="0">
                <a:solidFill>
                  <a:srgbClr val="82949D"/>
                </a:solidFill>
              </a:rPr>
              <a:t>Presentation subtitle</a:t>
            </a:r>
            <a:r>
              <a:rPr lang="en-GB" sz="1800" baseline="0" dirty="0" smtClean="0">
                <a:solidFill>
                  <a:srgbClr val="82949D"/>
                </a:solidFill>
              </a:rPr>
              <a:t> / presenter here</a:t>
            </a:r>
            <a:endParaRPr lang="en-US" sz="1800" dirty="0">
              <a:solidFill>
                <a:srgbClr val="8294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8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Dark Green Cover">
    <p:bg>
      <p:bgPr>
        <a:solidFill>
          <a:srgbClr val="186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19916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1300266"/>
            <a:ext cx="5775157" cy="109869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b">
            <a:noAutofit/>
          </a:bodyPr>
          <a:lstStyle>
            <a:lvl1pPr algn="ctr">
              <a:defRPr sz="2400" b="0" cap="none" spc="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246050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iversityofSurreyColourBlu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35" y="267251"/>
            <a:ext cx="1569855" cy="462600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2540373"/>
            <a:ext cx="5775325" cy="1119187"/>
          </a:xfrm>
        </p:spPr>
        <p:txBody>
          <a:bodyPr/>
          <a:lstStyle>
            <a:lvl1pPr algn="ctr">
              <a:defRPr>
                <a:solidFill>
                  <a:srgbClr val="203D75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79916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Cover Blu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94850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iversityofSurreyColourBlu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35" y="267251"/>
            <a:ext cx="1569855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77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Dark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eningSlideBra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1300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92000"/>
                    </a:srgbClr>
                  </a:outerShdw>
                </a:effectLst>
                <a:latin typeface="Georgia"/>
                <a:cs typeface="Georgia"/>
              </a:rPr>
              <a:t>Title of the presentation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246050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254037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4249601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Dark Blu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ingSlideBrandblur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316" y="918300"/>
            <a:ext cx="9149763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5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Quo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ingSlideBrandblur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66517" y="2665962"/>
            <a:ext cx="834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Georgia"/>
                <a:cs typeface="Georgia"/>
              </a:rPr>
              <a:t>‘This is a</a:t>
            </a:r>
            <a:r>
              <a:rPr lang="en-US" sz="3600" baseline="0" dirty="0" smtClean="0">
                <a:solidFill>
                  <a:srgbClr val="FFFFFF"/>
                </a:solidFill>
                <a:latin typeface="Georgia"/>
                <a:cs typeface="Georgia"/>
              </a:rPr>
              <a:t> space for a large format </a:t>
            </a:r>
            <a:r>
              <a:rPr lang="en-US" sz="3600" baseline="0" dirty="0" err="1" smtClean="0">
                <a:solidFill>
                  <a:srgbClr val="FFFFFF"/>
                </a:solidFill>
                <a:latin typeface="Georgia"/>
                <a:cs typeface="Georgia"/>
              </a:rPr>
              <a:t>qoute</a:t>
            </a:r>
            <a:r>
              <a:rPr lang="en-US" sz="3600" dirty="0" smtClean="0">
                <a:solidFill>
                  <a:srgbClr val="FFFFFF"/>
                </a:solidFill>
                <a:latin typeface="Georgia"/>
                <a:cs typeface="Georgia"/>
              </a:rPr>
              <a:t>’</a:t>
            </a:r>
            <a:endParaRPr lang="en-US" sz="36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1712" y="3995248"/>
            <a:ext cx="91440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1874" y="4227169"/>
            <a:ext cx="6400800" cy="392746"/>
          </a:xfrm>
        </p:spPr>
        <p:txBody>
          <a:bodyPr>
            <a:normAutofit/>
          </a:bodyPr>
          <a:lstStyle>
            <a:lvl1pPr algn="ctr">
              <a:defRPr baseline="0"/>
            </a:lvl1pPr>
          </a:lstStyle>
          <a:p>
            <a:r>
              <a:rPr lang="en-US" sz="1500" dirty="0" smtClean="0">
                <a:solidFill>
                  <a:srgbClr val="FFFFFF"/>
                </a:solidFill>
                <a:latin typeface="Georgia"/>
                <a:cs typeface="Georgia"/>
              </a:rPr>
              <a:t>Attribute the quote here. </a:t>
            </a:r>
          </a:p>
        </p:txBody>
      </p:sp>
    </p:spTree>
    <p:extLst>
      <p:ext uri="{BB962C8B-B14F-4D97-AF65-F5344CB8AC3E}">
        <p14:creationId xmlns:p14="http://schemas.microsoft.com/office/powerpoint/2010/main" val="62983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Wednesday, 24 June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0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Drop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34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Wednesday, 24 June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1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Drop picture 1 here.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502050" y="1600200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 smtClean="0"/>
              <a:t>Drop picture 2 here.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119688" y="3277117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Drop picture 3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07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Wednesday, 24 June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38041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Drop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87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Wednesday, 24 June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55723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Drop picture 1 here.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839562" y="1655722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 smtClean="0"/>
              <a:t>Drop picture 2 here.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3332639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Drop picture 3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1443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Wednesday, 24 June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19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0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Drop picture here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title goes here</a:t>
            </a:r>
            <a:endParaRPr lang="en-US" dirty="0"/>
          </a:p>
        </p:txBody>
      </p:sp>
      <p:pic>
        <p:nvPicPr>
          <p:cNvPr id="16" name="Picture 15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6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OfSurrey - Standard Slide with 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1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Drop picture 1 here.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502050" y="1600200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 smtClean="0"/>
              <a:t>Drop picture 2 here.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119688" y="3277117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Drop picture 3 here.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title goes here</a:t>
            </a:r>
            <a:endParaRPr lang="en-US" dirty="0"/>
          </a:p>
        </p:txBody>
      </p:sp>
      <p:pic>
        <p:nvPicPr>
          <p:cNvPr id="18" name="Picture 1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94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38041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Drop picture here</a:t>
            </a:r>
            <a:endParaRPr lang="en-US" dirty="0"/>
          </a:p>
        </p:txBody>
      </p:sp>
      <p:pic>
        <p:nvPicPr>
          <p:cNvPr id="15" name="Picture 14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32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55723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Drop picture 1 here.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839562" y="1655722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 smtClean="0"/>
              <a:t>Drop picture 2 here.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3332639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Drop picture 3 here.</a:t>
            </a:r>
            <a:endParaRPr lang="en-US" dirty="0"/>
          </a:p>
        </p:txBody>
      </p:sp>
      <p:pic>
        <p:nvPicPr>
          <p:cNvPr id="17" name="Picture 16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49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3165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Wednesday, 24 June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Chart Placeholder 6"/>
          <p:cNvSpPr>
            <a:spLocks noGrp="1"/>
          </p:cNvSpPr>
          <p:nvPr>
            <p:ph type="chart" sz="quarter" idx="14" hasCustomPrompt="1"/>
          </p:nvPr>
        </p:nvSpPr>
        <p:spPr>
          <a:xfrm>
            <a:off x="5100638" y="1643063"/>
            <a:ext cx="3702050" cy="452596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 smtClean="0"/>
              <a:t>Insert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78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Photo Quote">
    <p:bg>
      <p:bgPr>
        <a:solidFill>
          <a:srgbClr val="1E47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66517" y="2665962"/>
            <a:ext cx="834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Georgia"/>
                <a:cs typeface="Georgia"/>
              </a:rPr>
              <a:t>‘This is a</a:t>
            </a:r>
            <a:r>
              <a:rPr lang="en-US" sz="3600" baseline="0" dirty="0" smtClean="0">
                <a:solidFill>
                  <a:srgbClr val="FFFFFF"/>
                </a:solidFill>
                <a:latin typeface="Georgia"/>
                <a:cs typeface="Georgia"/>
              </a:rPr>
              <a:t> space for a large format quote</a:t>
            </a:r>
            <a:r>
              <a:rPr lang="en-US" sz="3600" dirty="0" smtClean="0">
                <a:solidFill>
                  <a:srgbClr val="FFFFFF"/>
                </a:solidFill>
                <a:latin typeface="Georgia"/>
                <a:cs typeface="Georgia"/>
              </a:rPr>
              <a:t>’</a:t>
            </a:r>
            <a:endParaRPr lang="en-US" sz="36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1712" y="3995248"/>
            <a:ext cx="91440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1874" y="4227169"/>
            <a:ext cx="6400800" cy="392746"/>
          </a:xfrm>
        </p:spPr>
        <p:txBody>
          <a:bodyPr>
            <a:normAutofit/>
          </a:bodyPr>
          <a:lstStyle>
            <a:lvl1pPr algn="ctr">
              <a:defRPr baseline="0"/>
            </a:lvl1pPr>
          </a:lstStyle>
          <a:p>
            <a:r>
              <a:rPr lang="en-US" sz="1500" dirty="0" smtClean="0">
                <a:solidFill>
                  <a:srgbClr val="FFFFFF"/>
                </a:solidFill>
                <a:latin typeface="Georgia"/>
                <a:cs typeface="Georgia"/>
              </a:rPr>
              <a:t>Attribute the quote here. </a:t>
            </a:r>
          </a:p>
        </p:txBody>
      </p:sp>
    </p:spTree>
    <p:extLst>
      <p:ext uri="{BB962C8B-B14F-4D97-AF65-F5344CB8AC3E}">
        <p14:creationId xmlns:p14="http://schemas.microsoft.com/office/powerpoint/2010/main" val="37019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Headline title goes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Wednesday, 24 June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OfSurrey - Clean Blue Cover">
    <p:bg>
      <p:bgPr>
        <a:solidFill>
          <a:srgbClr val="20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274034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1443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title goes here</a:t>
            </a:r>
            <a:endParaRPr lang="en-US" dirty="0"/>
          </a:p>
        </p:txBody>
      </p:sp>
      <p:pic>
        <p:nvPicPr>
          <p:cNvPr id="14" name="Picture 13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3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 line / Content Title goes here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title goes here</a:t>
            </a:r>
            <a:endParaRPr lang="en-US" dirty="0"/>
          </a:p>
        </p:txBody>
      </p:sp>
      <p:pic>
        <p:nvPicPr>
          <p:cNvPr id="14" name="Picture 13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9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Clean Turqoise Cover">
    <p:bg>
      <p:bgPr>
        <a:solidFill>
          <a:srgbClr val="328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047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42911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OfSurrey - Clean Turqoise Cover">
    <p:bg>
      <p:bgPr>
        <a:solidFill>
          <a:srgbClr val="672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127585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Green Cover">
    <p:bg>
      <p:bgPr>
        <a:solidFill>
          <a:srgbClr val="9EA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47549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3352"/>
            <a:ext cx="7551282" cy="413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University of Surrey PowerPoint Template  4:3 format - v2.0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56" y="6575393"/>
            <a:ext cx="2032273" cy="282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47FC8C1-3DB2-3F45-8BC1-9188FA4D6B6C}" type="datetime2">
              <a:rPr lang="en-GB" smtClean="0"/>
              <a:pPr/>
              <a:t>Wednesday, 24 June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6913" y="6575392"/>
            <a:ext cx="2133600" cy="282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Do not touch this slide.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This is the slide master and will alter all other slides.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To create a new slide, select it from the new slide drop down button, top right of the ‘Home’ menu. </a:t>
            </a:r>
          </a:p>
        </p:txBody>
      </p:sp>
    </p:spTree>
    <p:extLst>
      <p:ext uri="{BB962C8B-B14F-4D97-AF65-F5344CB8AC3E}">
        <p14:creationId xmlns:p14="http://schemas.microsoft.com/office/powerpoint/2010/main" val="415320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73" r:id="rId3"/>
    <p:sldLayoutId id="2147483656" r:id="rId4"/>
    <p:sldLayoutId id="2147483670" r:id="rId5"/>
    <p:sldLayoutId id="2147483674" r:id="rId6"/>
    <p:sldLayoutId id="2147483652" r:id="rId7"/>
    <p:sldLayoutId id="2147483654" r:id="rId8"/>
    <p:sldLayoutId id="2147483653" r:id="rId9"/>
    <p:sldLayoutId id="2147483655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4" r:id="rId17"/>
    <p:sldLayoutId id="2147483663" r:id="rId18"/>
    <p:sldLayoutId id="2147483665" r:id="rId19"/>
    <p:sldLayoutId id="2147483667" r:id="rId20"/>
    <p:sldLayoutId id="2147483668" r:id="rId21"/>
    <p:sldLayoutId id="2147483669" r:id="rId22"/>
    <p:sldLayoutId id="2147483666" r:id="rId23"/>
    <p:sldLayoutId id="2147483671" r:id="rId24"/>
    <p:sldLayoutId id="2147483672" r:id="rId2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000" b="0" kern="1200" cap="none" spc="0" baseline="0">
          <a:ln>
            <a:noFill/>
          </a:ln>
          <a:solidFill>
            <a:srgbClr val="203D75"/>
          </a:solidFill>
          <a:effectLst/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0" kern="1200" baseline="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Object Classification </a:t>
            </a:r>
            <a:r>
              <a:rPr lang="en-US" sz="2800" dirty="0"/>
              <a:t>with CDVS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3264"/>
            <a:ext cx="8561541" cy="1649902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CDVS was designed to find (</a:t>
            </a:r>
            <a:r>
              <a:rPr lang="en-US" sz="2400" dirty="0" err="1" smtClean="0">
                <a:solidFill>
                  <a:schemeClr val="tx1"/>
                </a:solidFill>
              </a:rPr>
              <a:t>recognise</a:t>
            </a:r>
            <a:r>
              <a:rPr lang="en-US" sz="2400" dirty="0" smtClean="0">
                <a:solidFill>
                  <a:schemeClr val="tx1"/>
                </a:solidFill>
              </a:rPr>
              <a:t>) specific objects, as depicted by the Query image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Can we use CDVS for generic classification? e.g. Cat, Train..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Object Classification is very useful in Digital Asset Management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Wednesday, 24 June 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CDVS Descriptors for Digital Asset Management</a:t>
            </a:r>
            <a:endParaRPr lang="en-US" sz="1800" dirty="0"/>
          </a:p>
        </p:txBody>
      </p:sp>
      <p:pic>
        <p:nvPicPr>
          <p:cNvPr id="7" name="Picture 6" descr="Screen shot 2015-06-24 at 08.40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58" y="3170372"/>
            <a:ext cx="2489745" cy="2788103"/>
          </a:xfrm>
          <a:prstGeom prst="rect">
            <a:avLst/>
          </a:prstGeom>
        </p:spPr>
      </p:pic>
      <p:pic>
        <p:nvPicPr>
          <p:cNvPr id="8" name="Picture 7" descr="Screen shot 2015-06-24 at 08.40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8" y="3241404"/>
            <a:ext cx="2335547" cy="2717071"/>
          </a:xfrm>
          <a:prstGeom prst="rect">
            <a:avLst/>
          </a:prstGeom>
        </p:spPr>
      </p:pic>
      <p:pic>
        <p:nvPicPr>
          <p:cNvPr id="9" name="Picture 8" descr="VA_Logo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7"/>
          <a:stretch/>
        </p:blipFill>
        <p:spPr>
          <a:xfrm>
            <a:off x="7540429" y="5728505"/>
            <a:ext cx="1431525" cy="66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1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shown on the image?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Wednesday, 24 June 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CDVS for Object </a:t>
            </a:r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7" name="Picture 6" descr="Screen shot 2015-06-22 at 08.33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29" y="1894130"/>
            <a:ext cx="5676458" cy="304265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1456753"/>
            <a:ext cx="2228273" cy="2065359"/>
            <a:chOff x="600364" y="4462863"/>
            <a:chExt cx="2228273" cy="2065359"/>
          </a:xfrm>
        </p:grpSpPr>
        <p:pic>
          <p:nvPicPr>
            <p:cNvPr id="10" name="Picture 9" descr="Screen shot 2015-06-22 at 08.35.3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64" y="4462863"/>
              <a:ext cx="2228273" cy="168004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12857" y="6128112"/>
              <a:ext cx="913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556169"/>
                  </a:solidFill>
                  <a:latin typeface="Georgia"/>
                  <a:cs typeface="Georgia"/>
                </a:rPr>
                <a:t>DOG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4374161"/>
            <a:ext cx="1966348" cy="1857452"/>
            <a:chOff x="6281203" y="1166091"/>
            <a:chExt cx="1966348" cy="1857452"/>
          </a:xfrm>
        </p:grpSpPr>
        <p:pic>
          <p:nvPicPr>
            <p:cNvPr id="8" name="Picture 7" descr="Screen shot 2015-06-22 at 08.34.0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203" y="1166091"/>
              <a:ext cx="1966348" cy="1473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46986" y="2623433"/>
              <a:ext cx="1161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556169"/>
                  </a:solidFill>
                  <a:latin typeface="Georgia"/>
                  <a:cs typeface="Georgia"/>
                </a:rPr>
                <a:t>COW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42187" y="4062475"/>
            <a:ext cx="2236455" cy="1896978"/>
            <a:chOff x="6711271" y="3405909"/>
            <a:chExt cx="2236455" cy="1896978"/>
          </a:xfrm>
        </p:grpSpPr>
        <p:pic>
          <p:nvPicPr>
            <p:cNvPr id="9" name="Picture 8" descr="Screen shot 2015-06-22 at 08.34.4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271" y="3405909"/>
              <a:ext cx="2236455" cy="149686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316456" y="4902777"/>
              <a:ext cx="12387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556169"/>
                  </a:solidFill>
                  <a:latin typeface="Georgia"/>
                  <a:cs typeface="Georgia"/>
                </a:rPr>
                <a:t>HORSE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73659" y="4428046"/>
            <a:ext cx="1311411" cy="2100176"/>
            <a:chOff x="3298688" y="4428046"/>
            <a:chExt cx="1311411" cy="2100176"/>
          </a:xfrm>
        </p:grpSpPr>
        <p:pic>
          <p:nvPicPr>
            <p:cNvPr id="17" name="Picture 16" descr="Screen shot 2015-06-22 at 08.36.5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688" y="4428046"/>
              <a:ext cx="1311411" cy="174968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491987" y="6158890"/>
              <a:ext cx="8816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556169"/>
                  </a:solidFill>
                  <a:latin typeface="Georgia"/>
                  <a:cs typeface="Georgia"/>
                </a:rPr>
                <a:t>BOAT</a:t>
              </a:r>
              <a:endParaRPr lang="en-US" b="1" dirty="0">
                <a:solidFill>
                  <a:srgbClr val="556169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83243" y="1320800"/>
            <a:ext cx="1616525" cy="1472376"/>
            <a:chOff x="6542187" y="984574"/>
            <a:chExt cx="1616525" cy="1472376"/>
          </a:xfrm>
        </p:grpSpPr>
        <p:pic>
          <p:nvPicPr>
            <p:cNvPr id="21" name="Picture 20" descr="Screen shot 2015-06-22 at 08.45.20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187" y="984574"/>
              <a:ext cx="1610964" cy="107226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919986" y="2056840"/>
              <a:ext cx="123872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556169"/>
                  </a:solidFill>
                  <a:latin typeface="Georgia"/>
                  <a:cs typeface="Georgia"/>
                </a:rPr>
                <a:t>CAR</a:t>
              </a:r>
            </a:p>
          </p:txBody>
        </p:sp>
      </p:grpSp>
      <p:pic>
        <p:nvPicPr>
          <p:cNvPr id="24" name="Picture 23" descr="VA_Logo.eps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7"/>
          <a:stretch/>
        </p:blipFill>
        <p:spPr>
          <a:xfrm>
            <a:off x="7755589" y="5899362"/>
            <a:ext cx="1431525" cy="66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3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ultimate challenge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Wednesday, 24 June 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CDVS for Object </a:t>
            </a:r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24" name="Picture 23" descr="Screen shot 2015-06-22 at 08.5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" y="1320800"/>
            <a:ext cx="9115345" cy="4789054"/>
          </a:xfrm>
          <a:prstGeom prst="rect">
            <a:avLst/>
          </a:prstGeom>
        </p:spPr>
      </p:pic>
      <p:pic>
        <p:nvPicPr>
          <p:cNvPr id="25" name="Picture 24" descr="VA_Logo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7"/>
          <a:stretch/>
        </p:blipFill>
        <p:spPr>
          <a:xfrm>
            <a:off x="7540429" y="5910892"/>
            <a:ext cx="1431525" cy="66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8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iOfSurrey-PowerPointMasterStandardWidth">
  <a:themeElements>
    <a:clrScheme name="Custom 1">
      <a:dk1>
        <a:srgbClr val="203D75"/>
      </a:dk1>
      <a:lt1>
        <a:srgbClr val="FFFFFF"/>
      </a:lt1>
      <a:dk2>
        <a:srgbClr val="1F497D"/>
      </a:dk2>
      <a:lt2>
        <a:srgbClr val="A59E94"/>
      </a:lt2>
      <a:accent1>
        <a:srgbClr val="006AA0"/>
      </a:accent1>
      <a:accent2>
        <a:srgbClr val="BD0F30"/>
      </a:accent2>
      <a:accent3>
        <a:srgbClr val="9DAC24"/>
      </a:accent3>
      <a:accent4>
        <a:srgbClr val="672669"/>
      </a:accent4>
      <a:accent5>
        <a:srgbClr val="328C9E"/>
      </a:accent5>
      <a:accent6>
        <a:srgbClr val="EC7520"/>
      </a:accent6>
      <a:hlink>
        <a:srgbClr val="006AA0"/>
      </a:hlink>
      <a:folHlink>
        <a:srgbClr val="6726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rgbClr val="556169"/>
            </a:solidFill>
            <a:latin typeface="Georgia"/>
            <a:cs typeface="Georgi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UniOfSurrey-PowerPointMasterStandardWidth.potx</Template>
  <TotalTime>2356</TotalTime>
  <Words>81</Words>
  <Application>Microsoft Macintosh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UniOfSurrey-PowerPointMasterStandardWidth</vt:lpstr>
      <vt:lpstr>Object Classification with CDVS</vt:lpstr>
      <vt:lpstr>What is shown on the image?</vt:lpstr>
      <vt:lpstr>The ultimate challenge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Blair</dc:creator>
  <cp:lastModifiedBy>boberm</cp:lastModifiedBy>
  <cp:revision>189</cp:revision>
  <dcterms:created xsi:type="dcterms:W3CDTF">2013-12-09T11:24:51Z</dcterms:created>
  <dcterms:modified xsi:type="dcterms:W3CDTF">2015-06-24T07:56:17Z</dcterms:modified>
</cp:coreProperties>
</file>